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4"/>
    <p:sldId id="257" r:id="rId65"/>
    <p:sldId id="258" r:id="rId66"/>
    <p:sldId id="259" r:id="rId67"/>
    <p:sldId id="260" r:id="rId68"/>
    <p:sldId id="261" r:id="rId69"/>
    <p:sldId id="262" r:id="rId70"/>
    <p:sldId id="263" r:id="rId71"/>
    <p:sldId id="264" r:id="rId72"/>
    <p:sldId id="265" r:id="rId73"/>
    <p:sldId id="266" r:id="rId74"/>
    <p:sldId id="267" r:id="rId75"/>
    <p:sldId id="268" r:id="rId76"/>
    <p:sldId id="269" r:id="rId77"/>
    <p:sldId id="270" r:id="rId78"/>
    <p:sldId id="271" r:id="rId79"/>
    <p:sldId id="272" r:id="rId80"/>
    <p:sldId id="273" r:id="rId81"/>
    <p:sldId id="274" r:id="rId8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ecalotype" charset="1" panose="00000500000000000000"/>
      <p:regular r:id="rId12"/>
    </p:embeddedFont>
    <p:embeddedFont>
      <p:font typeface="Decalotype Bold" charset="1" panose="00000800000000000000"/>
      <p:regular r:id="rId13"/>
    </p:embeddedFont>
    <p:embeddedFont>
      <p:font typeface="Decalotype Italics" charset="1" panose="00000500000000000000"/>
      <p:regular r:id="rId14"/>
    </p:embeddedFont>
    <p:embeddedFont>
      <p:font typeface="Decalotype Bold Italics" charset="1" panose="00000800000000000000"/>
      <p:regular r:id="rId15"/>
    </p:embeddedFont>
    <p:embeddedFont>
      <p:font typeface="Decalotype Light" charset="1" panose="00000400000000000000"/>
      <p:regular r:id="rId16"/>
    </p:embeddedFont>
    <p:embeddedFont>
      <p:font typeface="Decalotype Light Italics" charset="1" panose="00000400000000000000"/>
      <p:regular r:id="rId17"/>
    </p:embeddedFont>
    <p:embeddedFont>
      <p:font typeface="Decalotype Medium" charset="1" panose="00000600000000000000"/>
      <p:regular r:id="rId18"/>
    </p:embeddedFont>
    <p:embeddedFont>
      <p:font typeface="Decalotype Medium Italics" charset="1" panose="00000600000000000000"/>
      <p:regular r:id="rId19"/>
    </p:embeddedFont>
    <p:embeddedFont>
      <p:font typeface="Decalotype Semi-Bold" charset="1" panose="00000700000000000000"/>
      <p:regular r:id="rId20"/>
    </p:embeddedFont>
    <p:embeddedFont>
      <p:font typeface="Decalotype Semi-Bold Italics" charset="1" panose="00000700000000000000"/>
      <p:regular r:id="rId21"/>
    </p:embeddedFont>
    <p:embeddedFont>
      <p:font typeface="Decalotype Ultra-Bold" charset="1" panose="00000900000000000000"/>
      <p:regular r:id="rId22"/>
    </p:embeddedFont>
    <p:embeddedFont>
      <p:font typeface="Decalotype Ultra-Bold Italics" charset="1" panose="00000900000000000000"/>
      <p:regular r:id="rId23"/>
    </p:embeddedFont>
    <p:embeddedFont>
      <p:font typeface="Decalotype Heavy" charset="1" panose="00000A00000000000000"/>
      <p:regular r:id="rId24"/>
    </p:embeddedFont>
    <p:embeddedFont>
      <p:font typeface="Decalotype Heavy Italics"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
      <p:font typeface="Open Sans" charset="1" panose="020B0606030504020204"/>
      <p:regular r:id="rId38"/>
    </p:embeddedFont>
    <p:embeddedFont>
      <p:font typeface="Open Sans Bold" charset="1" panose="020B0806030504020204"/>
      <p:regular r:id="rId39"/>
    </p:embeddedFont>
    <p:embeddedFont>
      <p:font typeface="Open Sans Italics" charset="1" panose="020B0606030504020204"/>
      <p:regular r:id="rId40"/>
    </p:embeddedFont>
    <p:embeddedFont>
      <p:font typeface="Open Sans Bold Italics" charset="1" panose="020B0806030504020204"/>
      <p:regular r:id="rId41"/>
    </p:embeddedFont>
    <p:embeddedFont>
      <p:font typeface="Open Sans Light" charset="1" panose="020B0306030504020204"/>
      <p:regular r:id="rId42"/>
    </p:embeddedFont>
    <p:embeddedFont>
      <p:font typeface="Open Sans Light Italics" charset="1" panose="020B0306030504020204"/>
      <p:regular r:id="rId43"/>
    </p:embeddedFont>
    <p:embeddedFont>
      <p:font typeface="Open Sans Ultra-Bold" charset="1" panose="00000000000000000000"/>
      <p:regular r:id="rId44"/>
    </p:embeddedFont>
    <p:embeddedFont>
      <p:font typeface="Open Sans Ultra-Bold Italics" charset="1" panose="00000000000000000000"/>
      <p:regular r:id="rId45"/>
    </p:embeddedFont>
    <p:embeddedFont>
      <p:font typeface="Montserrat" charset="1" panose="00000500000000000000"/>
      <p:regular r:id="rId46"/>
    </p:embeddedFont>
    <p:embeddedFont>
      <p:font typeface="Montserrat Bold" charset="1" panose="00000800000000000000"/>
      <p:regular r:id="rId47"/>
    </p:embeddedFont>
    <p:embeddedFont>
      <p:font typeface="Montserrat Italics" charset="1" panose="00000500000000000000"/>
      <p:regular r:id="rId48"/>
    </p:embeddedFont>
    <p:embeddedFont>
      <p:font typeface="Montserrat Bold Italics" charset="1" panose="00000800000000000000"/>
      <p:regular r:id="rId49"/>
    </p:embeddedFont>
    <p:embeddedFont>
      <p:font typeface="Montserrat Thin" charset="1" panose="00000300000000000000"/>
      <p:regular r:id="rId50"/>
    </p:embeddedFont>
    <p:embeddedFont>
      <p:font typeface="Montserrat Thin Italics" charset="1" panose="00000300000000000000"/>
      <p:regular r:id="rId51"/>
    </p:embeddedFont>
    <p:embeddedFont>
      <p:font typeface="Montserrat Extra-Light" charset="1" panose="00000300000000000000"/>
      <p:regular r:id="rId52"/>
    </p:embeddedFont>
    <p:embeddedFont>
      <p:font typeface="Montserrat Extra-Light Italics" charset="1" panose="00000300000000000000"/>
      <p:regular r:id="rId53"/>
    </p:embeddedFont>
    <p:embeddedFont>
      <p:font typeface="Montserrat Light" charset="1" panose="00000400000000000000"/>
      <p:regular r:id="rId54"/>
    </p:embeddedFont>
    <p:embeddedFont>
      <p:font typeface="Montserrat Light Italics" charset="1" panose="00000400000000000000"/>
      <p:regular r:id="rId55"/>
    </p:embeddedFont>
    <p:embeddedFont>
      <p:font typeface="Montserrat Medium" charset="1" panose="00000600000000000000"/>
      <p:regular r:id="rId56"/>
    </p:embeddedFont>
    <p:embeddedFont>
      <p:font typeface="Montserrat Medium Italics" charset="1" panose="00000600000000000000"/>
      <p:regular r:id="rId57"/>
    </p:embeddedFont>
    <p:embeddedFont>
      <p:font typeface="Montserrat Semi-Bold" charset="1" panose="00000700000000000000"/>
      <p:regular r:id="rId58"/>
    </p:embeddedFont>
    <p:embeddedFont>
      <p:font typeface="Montserrat Semi-Bold Italics" charset="1" panose="00000700000000000000"/>
      <p:regular r:id="rId59"/>
    </p:embeddedFont>
    <p:embeddedFont>
      <p:font typeface="Montserrat Ultra-Bold" charset="1" panose="00000900000000000000"/>
      <p:regular r:id="rId60"/>
    </p:embeddedFont>
    <p:embeddedFont>
      <p:font typeface="Montserrat Ultra-Bold Italics" charset="1" panose="00000900000000000000"/>
      <p:regular r:id="rId61"/>
    </p:embeddedFont>
    <p:embeddedFont>
      <p:font typeface="Montserrat Heavy" charset="1" panose="00000A00000000000000"/>
      <p:regular r:id="rId62"/>
    </p:embeddedFont>
    <p:embeddedFont>
      <p:font typeface="Montserrat Heavy Italics" charset="1" panose="00000A0000000000000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slides/slide1.xml" Type="http://schemas.openxmlformats.org/officeDocument/2006/relationships/slide"/><Relationship Id="rId65" Target="slides/slide2.xml" Type="http://schemas.openxmlformats.org/officeDocument/2006/relationships/slide"/><Relationship Id="rId66" Target="slides/slide3.xml" Type="http://schemas.openxmlformats.org/officeDocument/2006/relationships/slide"/><Relationship Id="rId67" Target="slides/slide4.xml" Type="http://schemas.openxmlformats.org/officeDocument/2006/relationships/slide"/><Relationship Id="rId68" Target="slides/slide5.xml" Type="http://schemas.openxmlformats.org/officeDocument/2006/relationships/slide"/><Relationship Id="rId69" Target="slides/slide6.xml" Type="http://schemas.openxmlformats.org/officeDocument/2006/relationships/slide"/><Relationship Id="rId7" Target="fonts/font7.fntdata" Type="http://schemas.openxmlformats.org/officeDocument/2006/relationships/font"/><Relationship Id="rId70" Target="slides/slide7.xml" Type="http://schemas.openxmlformats.org/officeDocument/2006/relationships/slide"/><Relationship Id="rId71" Target="slides/slide8.xml" Type="http://schemas.openxmlformats.org/officeDocument/2006/relationships/slide"/><Relationship Id="rId72" Target="slides/slide9.xml" Type="http://schemas.openxmlformats.org/officeDocument/2006/relationships/slide"/><Relationship Id="rId73" Target="slides/slide10.xml" Type="http://schemas.openxmlformats.org/officeDocument/2006/relationships/slide"/><Relationship Id="rId74" Target="slides/slide11.xml" Type="http://schemas.openxmlformats.org/officeDocument/2006/relationships/slide"/><Relationship Id="rId75" Target="slides/slide12.xml" Type="http://schemas.openxmlformats.org/officeDocument/2006/relationships/slide"/><Relationship Id="rId76" Target="slides/slide13.xml" Type="http://schemas.openxmlformats.org/officeDocument/2006/relationships/slide"/><Relationship Id="rId77" Target="slides/slide14.xml" Type="http://schemas.openxmlformats.org/officeDocument/2006/relationships/slide"/><Relationship Id="rId78" Target="slides/slide15.xml" Type="http://schemas.openxmlformats.org/officeDocument/2006/relationships/slide"/><Relationship Id="rId79" Target="slides/slide16.xml" Type="http://schemas.openxmlformats.org/officeDocument/2006/relationships/slide"/><Relationship Id="rId8" Target="fonts/font8.fntdata" Type="http://schemas.openxmlformats.org/officeDocument/2006/relationships/font"/><Relationship Id="rId80" Target="slides/slide17.xml" Type="http://schemas.openxmlformats.org/officeDocument/2006/relationships/slide"/><Relationship Id="rId81" Target="slides/slide18.xml" Type="http://schemas.openxmlformats.org/officeDocument/2006/relationships/slide"/><Relationship Id="rId82" Target="slides/slide19.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github.com/Meirasulin/refreshToken.git" TargetMode="External" Type="http://schemas.openxmlformats.org/officeDocument/2006/relationships/hyperlink"/><Relationship Id="rId4" Target="../media/image28.png" Type="http://schemas.openxmlformats.org/officeDocument/2006/relationships/image"/><Relationship Id="rId5" Target="../media/image2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github.com/OWASP/wstg" TargetMode="External" Type="http://schemas.openxmlformats.org/officeDocument/2006/relationships/hyperlink"/><Relationship Id="rId4" Target="../media/image3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20.jpeg" Type="http://schemas.openxmlformats.org/officeDocument/2006/relationships/image"/><Relationship Id="rId6" Target="../media/VAF9Pb_vIMI.mp4" Type="http://schemas.openxmlformats.org/officeDocument/2006/relationships/video"/><Relationship Id="rId7" Target="../media/VAF9Pb_vIMI.mp4" Type="http://schemas.microsoft.com/office/2007/relationships/media"/></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1.pn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Freeform 6" id="6"/>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Freeform 7" id="7"/>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4"/>
            <a:stretch>
              <a:fillRect l="-236784" t="-125652" r="0" b="0"/>
            </a:stretch>
          </a:blipFill>
        </p:spPr>
      </p:sp>
      <p:sp>
        <p:nvSpPr>
          <p:cNvPr name="Freeform 8" id="8"/>
          <p:cNvSpPr/>
          <p:nvPr/>
        </p:nvSpPr>
        <p:spPr>
          <a:xfrm flipH="false" flipV="false" rot="0">
            <a:off x="10038049" y="377926"/>
            <a:ext cx="7920099" cy="9909074"/>
          </a:xfrm>
          <a:custGeom>
            <a:avLst/>
            <a:gdLst/>
            <a:ahLst/>
            <a:cxnLst/>
            <a:rect r="r" b="b" t="t" l="l"/>
            <a:pathLst>
              <a:path h="9909074" w="7920099">
                <a:moveTo>
                  <a:pt x="0" y="0"/>
                </a:moveTo>
                <a:lnTo>
                  <a:pt x="7920099" y="0"/>
                </a:lnTo>
                <a:lnTo>
                  <a:pt x="7920099" y="9909074"/>
                </a:lnTo>
                <a:lnTo>
                  <a:pt x="0" y="99090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387663" y="1537334"/>
            <a:ext cx="7155715" cy="3374562"/>
          </a:xfrm>
          <a:prstGeom prst="rect">
            <a:avLst/>
          </a:prstGeom>
        </p:spPr>
        <p:txBody>
          <a:bodyPr anchor="t" rtlCol="false" tIns="0" lIns="0" bIns="0" rIns="0">
            <a:spAutoFit/>
          </a:bodyPr>
          <a:lstStyle/>
          <a:p>
            <a:pPr>
              <a:lnSpc>
                <a:spcPts val="13205"/>
              </a:lnSpc>
            </a:pPr>
            <a:r>
              <a:rPr lang="en-US" sz="11686">
                <a:solidFill>
                  <a:srgbClr val="FFFFFF"/>
                </a:solidFill>
                <a:latin typeface="Open Sauce Heavy"/>
              </a:rPr>
              <a:t>Website Security</a:t>
            </a:r>
          </a:p>
        </p:txBody>
      </p:sp>
      <p:sp>
        <p:nvSpPr>
          <p:cNvPr name="TextBox 10" id="10"/>
          <p:cNvSpPr txBox="true"/>
          <p:nvPr/>
        </p:nvSpPr>
        <p:spPr>
          <a:xfrm rot="0">
            <a:off x="1473182" y="7999480"/>
            <a:ext cx="2463835" cy="514350"/>
          </a:xfrm>
          <a:prstGeom prst="rect">
            <a:avLst/>
          </a:prstGeom>
        </p:spPr>
        <p:txBody>
          <a:bodyPr anchor="t" rtlCol="false" tIns="0" lIns="0" bIns="0" rIns="0">
            <a:spAutoFit/>
          </a:bodyPr>
          <a:lstStyle/>
          <a:p>
            <a:pPr>
              <a:lnSpc>
                <a:spcPts val="4200"/>
              </a:lnSpc>
            </a:pPr>
            <a:r>
              <a:rPr lang="en-US" sz="3000">
                <a:solidFill>
                  <a:srgbClr val="FFFFFF"/>
                </a:solidFill>
                <a:latin typeface="Open Sans Bold"/>
              </a:rPr>
              <a:t>Meir Asulin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49190" y="1893875"/>
            <a:ext cx="14761000" cy="5668167"/>
            <a:chOff x="0" y="0"/>
            <a:chExt cx="4365650" cy="1676393"/>
          </a:xfrm>
        </p:grpSpPr>
        <p:sp>
          <p:nvSpPr>
            <p:cNvPr name="Freeform 4" id="4"/>
            <p:cNvSpPr/>
            <p:nvPr/>
          </p:nvSpPr>
          <p:spPr>
            <a:xfrm flipH="false" flipV="false" rot="0">
              <a:off x="0" y="0"/>
              <a:ext cx="4365650" cy="1676393"/>
            </a:xfrm>
            <a:custGeom>
              <a:avLst/>
              <a:gdLst/>
              <a:ahLst/>
              <a:cxnLst/>
              <a:rect r="r" b="b" t="t" l="l"/>
              <a:pathLst>
                <a:path h="1676393" w="4365650">
                  <a:moveTo>
                    <a:pt x="30945" y="0"/>
                  </a:moveTo>
                  <a:lnTo>
                    <a:pt x="4334705" y="0"/>
                  </a:lnTo>
                  <a:cubicBezTo>
                    <a:pt x="4342912" y="0"/>
                    <a:pt x="4350783" y="3260"/>
                    <a:pt x="4356586" y="9063"/>
                  </a:cubicBezTo>
                  <a:cubicBezTo>
                    <a:pt x="4362390" y="14867"/>
                    <a:pt x="4365650" y="22738"/>
                    <a:pt x="4365650" y="30945"/>
                  </a:cubicBezTo>
                  <a:lnTo>
                    <a:pt x="4365650" y="1645448"/>
                  </a:lnTo>
                  <a:cubicBezTo>
                    <a:pt x="4365650" y="1653655"/>
                    <a:pt x="4362390" y="1661526"/>
                    <a:pt x="4356586" y="1667329"/>
                  </a:cubicBezTo>
                  <a:cubicBezTo>
                    <a:pt x="4350783" y="1673132"/>
                    <a:pt x="4342912" y="1676393"/>
                    <a:pt x="4334705" y="1676393"/>
                  </a:cubicBezTo>
                  <a:lnTo>
                    <a:pt x="30945" y="1676393"/>
                  </a:lnTo>
                  <a:cubicBezTo>
                    <a:pt x="22738" y="1676393"/>
                    <a:pt x="14867" y="1673132"/>
                    <a:pt x="9063" y="1667329"/>
                  </a:cubicBezTo>
                  <a:cubicBezTo>
                    <a:pt x="3260" y="1661526"/>
                    <a:pt x="0" y="1653655"/>
                    <a:pt x="0" y="1645448"/>
                  </a:cubicBezTo>
                  <a:lnTo>
                    <a:pt x="0" y="30945"/>
                  </a:lnTo>
                  <a:cubicBezTo>
                    <a:pt x="0" y="22738"/>
                    <a:pt x="3260" y="14867"/>
                    <a:pt x="9063" y="9063"/>
                  </a:cubicBezTo>
                  <a:cubicBezTo>
                    <a:pt x="14867" y="3260"/>
                    <a:pt x="22738" y="0"/>
                    <a:pt x="30945"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365650"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899911" y="1028700"/>
            <a:ext cx="16230600" cy="1406906"/>
            <a:chOff x="0" y="0"/>
            <a:chExt cx="4800292" cy="416101"/>
          </a:xfrm>
        </p:grpSpPr>
        <p:sp>
          <p:nvSpPr>
            <p:cNvPr name="Freeform 7" id="7"/>
            <p:cNvSpPr/>
            <p:nvPr/>
          </p:nvSpPr>
          <p:spPr>
            <a:xfrm flipH="false" flipV="false" rot="0">
              <a:off x="0" y="0"/>
              <a:ext cx="4800292" cy="416101"/>
            </a:xfrm>
            <a:custGeom>
              <a:avLst/>
              <a:gdLst/>
              <a:ahLst/>
              <a:cxnLst/>
              <a:rect r="r" b="b" t="t" l="l"/>
              <a:pathLst>
                <a:path h="416101" w="4800292">
                  <a:moveTo>
                    <a:pt x="28143" y="0"/>
                  </a:moveTo>
                  <a:lnTo>
                    <a:pt x="4772149" y="0"/>
                  </a:lnTo>
                  <a:cubicBezTo>
                    <a:pt x="4787692" y="0"/>
                    <a:pt x="4800292" y="12600"/>
                    <a:pt x="4800292" y="28143"/>
                  </a:cubicBezTo>
                  <a:lnTo>
                    <a:pt x="4800292" y="387958"/>
                  </a:lnTo>
                  <a:cubicBezTo>
                    <a:pt x="4800292" y="395422"/>
                    <a:pt x="4797327" y="402580"/>
                    <a:pt x="4792049" y="407858"/>
                  </a:cubicBezTo>
                  <a:cubicBezTo>
                    <a:pt x="4786772" y="413136"/>
                    <a:pt x="4779613" y="416101"/>
                    <a:pt x="4772149" y="416101"/>
                  </a:cubicBezTo>
                  <a:lnTo>
                    <a:pt x="28143" y="416101"/>
                  </a:lnTo>
                  <a:cubicBezTo>
                    <a:pt x="20679" y="416101"/>
                    <a:pt x="13521" y="413136"/>
                    <a:pt x="8243" y="407858"/>
                  </a:cubicBezTo>
                  <a:cubicBezTo>
                    <a:pt x="2965" y="402580"/>
                    <a:pt x="0" y="395422"/>
                    <a:pt x="0" y="387958"/>
                  </a:cubicBezTo>
                  <a:lnTo>
                    <a:pt x="0" y="28143"/>
                  </a:lnTo>
                  <a:cubicBezTo>
                    <a:pt x="0" y="20679"/>
                    <a:pt x="2965" y="13521"/>
                    <a:pt x="8243" y="8243"/>
                  </a:cubicBezTo>
                  <a:cubicBezTo>
                    <a:pt x="13521" y="2965"/>
                    <a:pt x="20679" y="0"/>
                    <a:pt x="28143"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4800292"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9" id="9"/>
          <p:cNvSpPr txBox="true"/>
          <p:nvPr/>
        </p:nvSpPr>
        <p:spPr>
          <a:xfrm rot="0">
            <a:off x="1573816" y="1242930"/>
            <a:ext cx="15236033" cy="1035596"/>
          </a:xfrm>
          <a:prstGeom prst="rect">
            <a:avLst/>
          </a:prstGeom>
        </p:spPr>
        <p:txBody>
          <a:bodyPr anchor="t" rtlCol="false" tIns="0" lIns="0" bIns="0" rIns="0">
            <a:spAutoFit/>
          </a:bodyPr>
          <a:lstStyle/>
          <a:p>
            <a:pPr>
              <a:lnSpc>
                <a:spcPts val="8140"/>
              </a:lnSpc>
            </a:pPr>
            <a:r>
              <a:rPr lang="en-US" sz="7204">
                <a:solidFill>
                  <a:srgbClr val="FFFFFF"/>
                </a:solidFill>
                <a:latin typeface="Open Sauce Heavy"/>
              </a:rPr>
              <a:t>The best way to store JWToken</a:t>
            </a:r>
          </a:p>
        </p:txBody>
      </p:sp>
      <p:sp>
        <p:nvSpPr>
          <p:cNvPr name="TextBox 10" id="10"/>
          <p:cNvSpPr txBox="true"/>
          <p:nvPr/>
        </p:nvSpPr>
        <p:spPr>
          <a:xfrm rot="0">
            <a:off x="3132249" y="2667149"/>
            <a:ext cx="13039103" cy="1214432"/>
          </a:xfrm>
          <a:prstGeom prst="rect">
            <a:avLst/>
          </a:prstGeom>
        </p:spPr>
        <p:txBody>
          <a:bodyPr anchor="t" rtlCol="false" tIns="0" lIns="0" bIns="0" rIns="0">
            <a:spAutoFit/>
          </a:bodyPr>
          <a:lstStyle/>
          <a:p>
            <a:pPr>
              <a:lnSpc>
                <a:spcPts val="4936"/>
              </a:lnSpc>
            </a:pPr>
            <a:r>
              <a:rPr lang="en-US" sz="3526">
                <a:solidFill>
                  <a:srgbClr val="FFFFFF"/>
                </a:solidFill>
                <a:latin typeface="Open Sans Bold"/>
                <a:cs typeface="Open Sans Bold"/>
              </a:rPr>
              <a:t>כאמור צד לקוח חשוף לתיקיפות ולכן עלינו לדעת איך לשמור נתונים רגישים.</a:t>
            </a:r>
          </a:p>
        </p:txBody>
      </p:sp>
      <p:sp>
        <p:nvSpPr>
          <p:cNvPr name="TextBox 11" id="11"/>
          <p:cNvSpPr txBox="true"/>
          <p:nvPr/>
        </p:nvSpPr>
        <p:spPr>
          <a:xfrm rot="0">
            <a:off x="2140365" y="4214956"/>
            <a:ext cx="14102935" cy="2766723"/>
          </a:xfrm>
          <a:prstGeom prst="rect">
            <a:avLst/>
          </a:prstGeom>
        </p:spPr>
        <p:txBody>
          <a:bodyPr anchor="t" rtlCol="false" tIns="0" lIns="0" bIns="0" rIns="0">
            <a:spAutoFit/>
          </a:bodyPr>
          <a:lstStyle/>
          <a:p>
            <a:pPr marL="750134" indent="-375067" lvl="1">
              <a:lnSpc>
                <a:spcPts val="5559"/>
              </a:lnSpc>
              <a:buFont typeface="Arial"/>
              <a:buChar char="•"/>
            </a:pPr>
            <a:r>
              <a:rPr lang="en-US" sz="3474">
                <a:solidFill>
                  <a:srgbClr val="FFFFFF"/>
                </a:solidFill>
                <a:latin typeface="Open Sans Bold"/>
                <a:cs typeface="Open Sans Bold"/>
              </a:rPr>
              <a:t> במשתנה בצד לקוח -  עלול לגרום לlogout ברינדור של הצד לקוח.</a:t>
            </a:r>
          </a:p>
          <a:p>
            <a:pPr marL="750134" indent="-375067" lvl="1">
              <a:lnSpc>
                <a:spcPts val="5559"/>
              </a:lnSpc>
              <a:buFont typeface="Arial"/>
              <a:buChar char="•"/>
            </a:pPr>
            <a:r>
              <a:rPr lang="en-US" sz="3474">
                <a:solidFill>
                  <a:srgbClr val="FFFFFF"/>
                </a:solidFill>
                <a:latin typeface="Open Sans Bold"/>
                <a:cs typeface="Open Sans Bold"/>
              </a:rPr>
              <a:t> LocalStorage - נגיש אך חשוף לכולם.</a:t>
            </a:r>
          </a:p>
          <a:p>
            <a:pPr marL="750134" indent="-375067" lvl="1">
              <a:lnSpc>
                <a:spcPts val="5559"/>
              </a:lnSpc>
              <a:buFont typeface="Arial"/>
              <a:buChar char="•"/>
            </a:pPr>
            <a:r>
              <a:rPr lang="en-US" sz="3474">
                <a:solidFill>
                  <a:srgbClr val="FFFFFF"/>
                </a:solidFill>
                <a:latin typeface="Open Sans Bold"/>
                <a:cs typeface="Open Sans Bold"/>
              </a:rPr>
              <a:t> cookies - נשמרים בכל בקשת http וניתן להסתיר אותם שלא יהיו חשופים.</a:t>
            </a:r>
          </a:p>
        </p:txBody>
      </p:sp>
      <p:sp>
        <p:nvSpPr>
          <p:cNvPr name="Freeform 12" id="12"/>
          <p:cNvSpPr/>
          <p:nvPr/>
        </p:nvSpPr>
        <p:spPr>
          <a:xfrm flipH="false" flipV="false" rot="0">
            <a:off x="7352655" y="6825893"/>
            <a:ext cx="3058572" cy="3351860"/>
          </a:xfrm>
          <a:custGeom>
            <a:avLst/>
            <a:gdLst/>
            <a:ahLst/>
            <a:cxnLst/>
            <a:rect r="r" b="b" t="t" l="l"/>
            <a:pathLst>
              <a:path h="3351860" w="3058572">
                <a:moveTo>
                  <a:pt x="0" y="0"/>
                </a:moveTo>
                <a:lnTo>
                  <a:pt x="3058572" y="0"/>
                </a:lnTo>
                <a:lnTo>
                  <a:pt x="3058572" y="3351860"/>
                </a:lnTo>
                <a:lnTo>
                  <a:pt x="0" y="3351860"/>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5981574" y="3487909"/>
            <a:ext cx="8790619" cy="1892592"/>
            <a:chOff x="0" y="0"/>
            <a:chExt cx="3743243" cy="805908"/>
          </a:xfrm>
        </p:grpSpPr>
        <p:sp>
          <p:nvSpPr>
            <p:cNvPr name="Freeform 4" id="4"/>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3"/>
            <a:stretch>
              <a:fillRect l="-321036" t="0" r="0" b="-144015"/>
            </a:stretch>
          </a:blipFill>
        </p:spPr>
      </p:sp>
      <p:sp>
        <p:nvSpPr>
          <p:cNvPr name="Freeform 7" id="7"/>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3"/>
            <a:stretch>
              <a:fillRect l="-321036" t="0" r="0" b="-144015"/>
            </a:stretch>
          </a:blipFill>
        </p:spPr>
      </p:sp>
      <p:grpSp>
        <p:nvGrpSpPr>
          <p:cNvPr name="Group 8" id="8"/>
          <p:cNvGrpSpPr/>
          <p:nvPr/>
        </p:nvGrpSpPr>
        <p:grpSpPr>
          <a:xfrm rot="0">
            <a:off x="5981574" y="5666251"/>
            <a:ext cx="8790619" cy="1892592"/>
            <a:chOff x="0" y="0"/>
            <a:chExt cx="3743243" cy="805908"/>
          </a:xfrm>
        </p:grpSpPr>
        <p:sp>
          <p:nvSpPr>
            <p:cNvPr name="Freeform 9" id="9"/>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10" id="10"/>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1" id="11"/>
          <p:cNvGrpSpPr/>
          <p:nvPr/>
        </p:nvGrpSpPr>
        <p:grpSpPr>
          <a:xfrm rot="0">
            <a:off x="5981574" y="7888459"/>
            <a:ext cx="8790619" cy="1892592"/>
            <a:chOff x="0" y="0"/>
            <a:chExt cx="3743243" cy="805908"/>
          </a:xfrm>
        </p:grpSpPr>
        <p:sp>
          <p:nvSpPr>
            <p:cNvPr name="Freeform 12" id="12"/>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13" id="13"/>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4" id="14"/>
          <p:cNvSpPr txBox="true"/>
          <p:nvPr/>
        </p:nvSpPr>
        <p:spPr>
          <a:xfrm rot="0">
            <a:off x="6471349" y="8197019"/>
            <a:ext cx="7520400" cy="1188099"/>
          </a:xfrm>
          <a:prstGeom prst="rect">
            <a:avLst/>
          </a:prstGeom>
        </p:spPr>
        <p:txBody>
          <a:bodyPr anchor="t" rtlCol="false" tIns="0" lIns="0" bIns="0" rIns="0">
            <a:spAutoFit/>
          </a:bodyPr>
          <a:lstStyle/>
          <a:p>
            <a:pPr>
              <a:lnSpc>
                <a:spcPts val="4864"/>
              </a:lnSpc>
            </a:pPr>
            <a:r>
              <a:rPr lang="en-US" sz="3474">
                <a:solidFill>
                  <a:srgbClr val="FFFFFF"/>
                </a:solidFill>
                <a:latin typeface="Open Sans Bold"/>
                <a:cs typeface="Open Sans Bold"/>
              </a:rPr>
              <a:t>Refresh Token - יצירה של token אשר משתנה בכל בקשה </a:t>
            </a:r>
          </a:p>
        </p:txBody>
      </p:sp>
      <p:grpSp>
        <p:nvGrpSpPr>
          <p:cNvPr name="Group 15" id="15"/>
          <p:cNvGrpSpPr/>
          <p:nvPr/>
        </p:nvGrpSpPr>
        <p:grpSpPr>
          <a:xfrm rot="0">
            <a:off x="569175" y="758151"/>
            <a:ext cx="16230600" cy="1406906"/>
            <a:chOff x="0" y="0"/>
            <a:chExt cx="4800292" cy="416101"/>
          </a:xfrm>
        </p:grpSpPr>
        <p:sp>
          <p:nvSpPr>
            <p:cNvPr name="Freeform 16" id="16"/>
            <p:cNvSpPr/>
            <p:nvPr/>
          </p:nvSpPr>
          <p:spPr>
            <a:xfrm flipH="false" flipV="false" rot="0">
              <a:off x="0" y="0"/>
              <a:ext cx="4800292" cy="416101"/>
            </a:xfrm>
            <a:custGeom>
              <a:avLst/>
              <a:gdLst/>
              <a:ahLst/>
              <a:cxnLst/>
              <a:rect r="r" b="b" t="t" l="l"/>
              <a:pathLst>
                <a:path h="416101" w="4800292">
                  <a:moveTo>
                    <a:pt x="28143" y="0"/>
                  </a:moveTo>
                  <a:lnTo>
                    <a:pt x="4772149" y="0"/>
                  </a:lnTo>
                  <a:cubicBezTo>
                    <a:pt x="4787692" y="0"/>
                    <a:pt x="4800292" y="12600"/>
                    <a:pt x="4800292" y="28143"/>
                  </a:cubicBezTo>
                  <a:lnTo>
                    <a:pt x="4800292" y="387958"/>
                  </a:lnTo>
                  <a:cubicBezTo>
                    <a:pt x="4800292" y="395422"/>
                    <a:pt x="4797327" y="402580"/>
                    <a:pt x="4792049" y="407858"/>
                  </a:cubicBezTo>
                  <a:cubicBezTo>
                    <a:pt x="4786772" y="413136"/>
                    <a:pt x="4779613" y="416101"/>
                    <a:pt x="4772149" y="416101"/>
                  </a:cubicBezTo>
                  <a:lnTo>
                    <a:pt x="28143" y="416101"/>
                  </a:lnTo>
                  <a:cubicBezTo>
                    <a:pt x="20679" y="416101"/>
                    <a:pt x="13521" y="413136"/>
                    <a:pt x="8243" y="407858"/>
                  </a:cubicBezTo>
                  <a:cubicBezTo>
                    <a:pt x="2965" y="402580"/>
                    <a:pt x="0" y="395422"/>
                    <a:pt x="0" y="387958"/>
                  </a:cubicBezTo>
                  <a:lnTo>
                    <a:pt x="0" y="28143"/>
                  </a:lnTo>
                  <a:cubicBezTo>
                    <a:pt x="0" y="20679"/>
                    <a:pt x="2965" y="13521"/>
                    <a:pt x="8243" y="8243"/>
                  </a:cubicBezTo>
                  <a:cubicBezTo>
                    <a:pt x="13521" y="2965"/>
                    <a:pt x="20679" y="0"/>
                    <a:pt x="28143"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7" id="17"/>
            <p:cNvSpPr txBox="true"/>
            <p:nvPr/>
          </p:nvSpPr>
          <p:spPr>
            <a:xfrm>
              <a:off x="0" y="-95250"/>
              <a:ext cx="4800292"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8" id="18"/>
          <p:cNvGrpSpPr/>
          <p:nvPr/>
        </p:nvGrpSpPr>
        <p:grpSpPr>
          <a:xfrm rot="0">
            <a:off x="1066458" y="2338581"/>
            <a:ext cx="15733317" cy="928179"/>
            <a:chOff x="0" y="0"/>
            <a:chExt cx="4653218" cy="274514"/>
          </a:xfrm>
        </p:grpSpPr>
        <p:sp>
          <p:nvSpPr>
            <p:cNvPr name="Freeform 19" id="19"/>
            <p:cNvSpPr/>
            <p:nvPr/>
          </p:nvSpPr>
          <p:spPr>
            <a:xfrm flipH="false" flipV="false" rot="0">
              <a:off x="0" y="0"/>
              <a:ext cx="4653218" cy="274514"/>
            </a:xfrm>
            <a:custGeom>
              <a:avLst/>
              <a:gdLst/>
              <a:ahLst/>
              <a:cxnLst/>
              <a:rect r="r" b="b" t="t" l="l"/>
              <a:pathLst>
                <a:path h="274514" w="4653218">
                  <a:moveTo>
                    <a:pt x="29032" y="0"/>
                  </a:moveTo>
                  <a:lnTo>
                    <a:pt x="4624186" y="0"/>
                  </a:lnTo>
                  <a:cubicBezTo>
                    <a:pt x="4640220" y="0"/>
                    <a:pt x="4653218" y="12998"/>
                    <a:pt x="4653218" y="29032"/>
                  </a:cubicBezTo>
                  <a:lnTo>
                    <a:pt x="4653218" y="245482"/>
                  </a:lnTo>
                  <a:cubicBezTo>
                    <a:pt x="4653218" y="253182"/>
                    <a:pt x="4650159" y="260566"/>
                    <a:pt x="4644715" y="266011"/>
                  </a:cubicBezTo>
                  <a:cubicBezTo>
                    <a:pt x="4639270" y="271455"/>
                    <a:pt x="4631885" y="274514"/>
                    <a:pt x="4624186" y="274514"/>
                  </a:cubicBezTo>
                  <a:lnTo>
                    <a:pt x="29032" y="274514"/>
                  </a:lnTo>
                  <a:cubicBezTo>
                    <a:pt x="21332" y="274514"/>
                    <a:pt x="13948" y="271455"/>
                    <a:pt x="8503" y="266011"/>
                  </a:cubicBezTo>
                  <a:cubicBezTo>
                    <a:pt x="3059" y="260566"/>
                    <a:pt x="0" y="253182"/>
                    <a:pt x="0" y="245482"/>
                  </a:cubicBezTo>
                  <a:lnTo>
                    <a:pt x="0" y="29032"/>
                  </a:lnTo>
                  <a:cubicBezTo>
                    <a:pt x="0" y="21332"/>
                    <a:pt x="3059" y="13948"/>
                    <a:pt x="8503" y="8503"/>
                  </a:cubicBezTo>
                  <a:cubicBezTo>
                    <a:pt x="13948" y="3059"/>
                    <a:pt x="21332" y="0"/>
                    <a:pt x="29032"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20" id="20"/>
            <p:cNvSpPr txBox="true"/>
            <p:nvPr/>
          </p:nvSpPr>
          <p:spPr>
            <a:xfrm>
              <a:off x="0" y="-95250"/>
              <a:ext cx="4653218" cy="369764"/>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21" id="21"/>
          <p:cNvSpPr txBox="true"/>
          <p:nvPr/>
        </p:nvSpPr>
        <p:spPr>
          <a:xfrm rot="0">
            <a:off x="1006838" y="2471215"/>
            <a:ext cx="15300060" cy="596237"/>
          </a:xfrm>
          <a:prstGeom prst="rect">
            <a:avLst/>
          </a:prstGeom>
        </p:spPr>
        <p:txBody>
          <a:bodyPr anchor="t" rtlCol="false" tIns="0" lIns="0" bIns="0" rIns="0">
            <a:spAutoFit/>
          </a:bodyPr>
          <a:lstStyle/>
          <a:p>
            <a:pPr>
              <a:lnSpc>
                <a:spcPts val="4936"/>
              </a:lnSpc>
            </a:pPr>
            <a:r>
              <a:rPr lang="en-US" sz="3526">
                <a:solidFill>
                  <a:srgbClr val="FFFFFF"/>
                </a:solidFill>
                <a:latin typeface="Open Sans Bold"/>
                <a:cs typeface="Open Sans Bold"/>
              </a:rPr>
              <a:t>3 עקרונות שיש לבצע כדי לאבטח את ה JWToken</a:t>
            </a:r>
          </a:p>
        </p:txBody>
      </p:sp>
      <p:sp>
        <p:nvSpPr>
          <p:cNvPr name="TextBox 22" id="22"/>
          <p:cNvSpPr txBox="true"/>
          <p:nvPr/>
        </p:nvSpPr>
        <p:spPr>
          <a:xfrm rot="0">
            <a:off x="1243079" y="972382"/>
            <a:ext cx="15236033" cy="1035596"/>
          </a:xfrm>
          <a:prstGeom prst="rect">
            <a:avLst/>
          </a:prstGeom>
        </p:spPr>
        <p:txBody>
          <a:bodyPr anchor="t" rtlCol="false" tIns="0" lIns="0" bIns="0" rIns="0">
            <a:spAutoFit/>
          </a:bodyPr>
          <a:lstStyle/>
          <a:p>
            <a:pPr>
              <a:lnSpc>
                <a:spcPts val="8140"/>
              </a:lnSpc>
            </a:pPr>
            <a:r>
              <a:rPr lang="en-US" sz="7204">
                <a:solidFill>
                  <a:srgbClr val="FFFFFF"/>
                </a:solidFill>
                <a:latin typeface="Open Sauce Heavy"/>
              </a:rPr>
              <a:t>The best way to store JWToken</a:t>
            </a:r>
          </a:p>
        </p:txBody>
      </p:sp>
      <p:sp>
        <p:nvSpPr>
          <p:cNvPr name="TextBox 23" id="23"/>
          <p:cNvSpPr txBox="true"/>
          <p:nvPr/>
        </p:nvSpPr>
        <p:spPr>
          <a:xfrm rot="0">
            <a:off x="7596820" y="3506781"/>
            <a:ext cx="6175273" cy="1797699"/>
          </a:xfrm>
          <a:prstGeom prst="rect">
            <a:avLst/>
          </a:prstGeom>
        </p:spPr>
        <p:txBody>
          <a:bodyPr anchor="t" rtlCol="false" tIns="0" lIns="0" bIns="0" rIns="0">
            <a:spAutoFit/>
          </a:bodyPr>
          <a:lstStyle/>
          <a:p>
            <a:pPr>
              <a:lnSpc>
                <a:spcPts val="4864"/>
              </a:lnSpc>
            </a:pPr>
            <a:r>
              <a:rPr lang="en-US" sz="3474">
                <a:solidFill>
                  <a:srgbClr val="FFFFFF"/>
                </a:solidFill>
                <a:latin typeface="Open Sans Bold"/>
                <a:cs typeface="Open Sans Bold"/>
              </a:rPr>
              <a:t>שימוש ב https כדי לאבטח שאין צד שדרכו עוברים הנתונים והוא חשוף אליהם.</a:t>
            </a:r>
          </a:p>
        </p:txBody>
      </p:sp>
      <p:sp>
        <p:nvSpPr>
          <p:cNvPr name="TextBox 24" id="24"/>
          <p:cNvSpPr txBox="true"/>
          <p:nvPr/>
        </p:nvSpPr>
        <p:spPr>
          <a:xfrm rot="0">
            <a:off x="6337552" y="5968676"/>
            <a:ext cx="7654197" cy="1188099"/>
          </a:xfrm>
          <a:prstGeom prst="rect">
            <a:avLst/>
          </a:prstGeom>
        </p:spPr>
        <p:txBody>
          <a:bodyPr anchor="t" rtlCol="false" tIns="0" lIns="0" bIns="0" rIns="0">
            <a:spAutoFit/>
          </a:bodyPr>
          <a:lstStyle/>
          <a:p>
            <a:pPr>
              <a:lnSpc>
                <a:spcPts val="4864"/>
              </a:lnSpc>
            </a:pPr>
            <a:r>
              <a:rPr lang="en-US" sz="3474">
                <a:solidFill>
                  <a:srgbClr val="FFFFFF"/>
                </a:solidFill>
                <a:latin typeface="Open Sans Bold"/>
                <a:cs typeface="Open Sans Bold"/>
              </a:rPr>
              <a:t>שימוש באפשריות מובנות של Cookies בצד לקוח כדי לאבטח את ה Cookies</a:t>
            </a:r>
          </a:p>
        </p:txBody>
      </p:sp>
      <p:sp>
        <p:nvSpPr>
          <p:cNvPr name="Freeform 25" id="25"/>
          <p:cNvSpPr/>
          <p:nvPr/>
        </p:nvSpPr>
        <p:spPr>
          <a:xfrm flipH="false" flipV="false" rot="0">
            <a:off x="610817" y="4114800"/>
            <a:ext cx="5338119" cy="4114800"/>
          </a:xfrm>
          <a:custGeom>
            <a:avLst/>
            <a:gdLst/>
            <a:ahLst/>
            <a:cxnLst/>
            <a:rect r="r" b="b" t="t" l="l"/>
            <a:pathLst>
              <a:path h="4114800" w="5338119">
                <a:moveTo>
                  <a:pt x="0" y="0"/>
                </a:moveTo>
                <a:lnTo>
                  <a:pt x="5338119" y="0"/>
                </a:lnTo>
                <a:lnTo>
                  <a:pt x="53381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5233487" y="414600"/>
            <a:ext cx="12723704" cy="8843700"/>
            <a:chOff x="0" y="0"/>
            <a:chExt cx="3351099" cy="2329205"/>
          </a:xfrm>
        </p:grpSpPr>
        <p:sp>
          <p:nvSpPr>
            <p:cNvPr name="Freeform 4" id="4"/>
            <p:cNvSpPr/>
            <p:nvPr/>
          </p:nvSpPr>
          <p:spPr>
            <a:xfrm flipH="false" flipV="false" rot="0">
              <a:off x="0" y="0"/>
              <a:ext cx="3351099" cy="2329205"/>
            </a:xfrm>
            <a:custGeom>
              <a:avLst/>
              <a:gdLst/>
              <a:ahLst/>
              <a:cxnLst/>
              <a:rect r="r" b="b" t="t" l="l"/>
              <a:pathLst>
                <a:path h="2329205" w="3351099">
                  <a:moveTo>
                    <a:pt x="35899" y="0"/>
                  </a:moveTo>
                  <a:lnTo>
                    <a:pt x="3315200" y="0"/>
                  </a:lnTo>
                  <a:cubicBezTo>
                    <a:pt x="3335026" y="0"/>
                    <a:pt x="3351099" y="16073"/>
                    <a:pt x="3351099" y="35899"/>
                  </a:cubicBezTo>
                  <a:lnTo>
                    <a:pt x="3351099" y="2293306"/>
                  </a:lnTo>
                  <a:cubicBezTo>
                    <a:pt x="3351099" y="2313132"/>
                    <a:pt x="3335026" y="2329205"/>
                    <a:pt x="3315200" y="2329205"/>
                  </a:cubicBezTo>
                  <a:lnTo>
                    <a:pt x="35899" y="2329205"/>
                  </a:lnTo>
                  <a:cubicBezTo>
                    <a:pt x="16073" y="2329205"/>
                    <a:pt x="0" y="2313132"/>
                    <a:pt x="0" y="2293306"/>
                  </a:cubicBezTo>
                  <a:lnTo>
                    <a:pt x="0" y="35899"/>
                  </a:lnTo>
                  <a:cubicBezTo>
                    <a:pt x="0" y="16073"/>
                    <a:pt x="16073" y="0"/>
                    <a:pt x="35899"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3351099" cy="2424455"/>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15304121" y="1703721"/>
            <a:ext cx="3331524" cy="860220"/>
            <a:chOff x="0" y="0"/>
            <a:chExt cx="877438" cy="226560"/>
          </a:xfrm>
        </p:grpSpPr>
        <p:sp>
          <p:nvSpPr>
            <p:cNvPr name="Freeform 7" id="7"/>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104775"/>
              <a:ext cx="877438" cy="33133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Bold"/>
                </a:rPr>
                <a:t>HttpOnly</a:t>
              </a:r>
            </a:p>
          </p:txBody>
        </p:sp>
      </p:grpSp>
      <p:grpSp>
        <p:nvGrpSpPr>
          <p:cNvPr name="Group 9" id="9"/>
          <p:cNvGrpSpPr/>
          <p:nvPr/>
        </p:nvGrpSpPr>
        <p:grpSpPr>
          <a:xfrm rot="0">
            <a:off x="15304121" y="4174591"/>
            <a:ext cx="3331524" cy="860220"/>
            <a:chOff x="0" y="0"/>
            <a:chExt cx="877438" cy="226560"/>
          </a:xfrm>
        </p:grpSpPr>
        <p:sp>
          <p:nvSpPr>
            <p:cNvPr name="Freeform 10" id="10"/>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104775"/>
              <a:ext cx="877438" cy="33133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Bold"/>
                </a:rPr>
                <a:t>secure </a:t>
              </a:r>
            </a:p>
          </p:txBody>
        </p:sp>
      </p:grpSp>
      <p:sp>
        <p:nvSpPr>
          <p:cNvPr name="TextBox 12" id="12"/>
          <p:cNvSpPr txBox="true"/>
          <p:nvPr/>
        </p:nvSpPr>
        <p:spPr>
          <a:xfrm rot="0">
            <a:off x="9383347" y="339242"/>
            <a:ext cx="8256429" cy="1236042"/>
          </a:xfrm>
          <a:prstGeom prst="rect">
            <a:avLst/>
          </a:prstGeom>
        </p:spPr>
        <p:txBody>
          <a:bodyPr anchor="t" rtlCol="false" tIns="0" lIns="0" bIns="0" rIns="0">
            <a:spAutoFit/>
          </a:bodyPr>
          <a:lstStyle/>
          <a:p>
            <a:pPr algn="l" marL="0" indent="0" lvl="0">
              <a:lnSpc>
                <a:spcPts val="10096"/>
              </a:lnSpc>
            </a:pPr>
            <a:r>
              <a:rPr lang="en-US" sz="7211">
                <a:solidFill>
                  <a:srgbClr val="FFFFFF"/>
                </a:solidFill>
                <a:latin typeface="Montserrat Classic Bold"/>
              </a:rPr>
              <a:t>secureCookie</a:t>
            </a:r>
          </a:p>
        </p:txBody>
      </p:sp>
      <p:sp>
        <p:nvSpPr>
          <p:cNvPr name="TextBox 13" id="13"/>
          <p:cNvSpPr txBox="true"/>
          <p:nvPr/>
        </p:nvSpPr>
        <p:spPr>
          <a:xfrm rot="0">
            <a:off x="9383347" y="5091961"/>
            <a:ext cx="8573845" cy="1215362"/>
          </a:xfrm>
          <a:prstGeom prst="rect">
            <a:avLst/>
          </a:prstGeom>
        </p:spPr>
        <p:txBody>
          <a:bodyPr anchor="t" rtlCol="false" tIns="0" lIns="0" bIns="0" rIns="0">
            <a:spAutoFit/>
          </a:bodyPr>
          <a:lstStyle/>
          <a:p>
            <a:pPr>
              <a:lnSpc>
                <a:spcPts val="4936"/>
              </a:lnSpc>
            </a:pPr>
            <a:r>
              <a:rPr lang="en-US" sz="3526">
                <a:solidFill>
                  <a:srgbClr val="FFFFFF"/>
                </a:solidFill>
                <a:latin typeface="Open Sans Bold"/>
                <a:cs typeface="Open Sans Bold"/>
              </a:rPr>
              <a:t> המציין אם ניתן לאחזר את העוגייה הזו רק דרך חיבור SSL או HTTPS. </a:t>
            </a:r>
          </a:p>
        </p:txBody>
      </p:sp>
      <p:sp>
        <p:nvSpPr>
          <p:cNvPr name="TextBox 14" id="14"/>
          <p:cNvSpPr txBox="true"/>
          <p:nvPr/>
        </p:nvSpPr>
        <p:spPr>
          <a:xfrm rot="0">
            <a:off x="7270356" y="2621091"/>
            <a:ext cx="10369420" cy="1215362"/>
          </a:xfrm>
          <a:prstGeom prst="rect">
            <a:avLst/>
          </a:prstGeom>
        </p:spPr>
        <p:txBody>
          <a:bodyPr anchor="t" rtlCol="false" tIns="0" lIns="0" bIns="0" rIns="0">
            <a:spAutoFit/>
          </a:bodyPr>
          <a:lstStyle/>
          <a:p>
            <a:pPr>
              <a:lnSpc>
                <a:spcPts val="4936"/>
              </a:lnSpc>
            </a:pPr>
            <a:r>
              <a:rPr lang="en-US" sz="3526">
                <a:solidFill>
                  <a:srgbClr val="FFFFFF"/>
                </a:solidFill>
                <a:latin typeface="Open Sans Bold"/>
                <a:cs typeface="Open Sans Bold"/>
              </a:rPr>
              <a:t>יגדיר את הCookies שיעברו בבקשות בלבד ולא יהיו ניתנים לקריאה באמצעות קוד js.</a:t>
            </a:r>
          </a:p>
        </p:txBody>
      </p:sp>
      <p:grpSp>
        <p:nvGrpSpPr>
          <p:cNvPr name="Group 15" id="15"/>
          <p:cNvGrpSpPr/>
          <p:nvPr/>
        </p:nvGrpSpPr>
        <p:grpSpPr>
          <a:xfrm rot="0">
            <a:off x="15304121" y="6621649"/>
            <a:ext cx="3331524" cy="860220"/>
            <a:chOff x="0" y="0"/>
            <a:chExt cx="877438" cy="226560"/>
          </a:xfrm>
        </p:grpSpPr>
        <p:sp>
          <p:nvSpPr>
            <p:cNvPr name="Freeform 16" id="16"/>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7" id="17"/>
            <p:cNvSpPr txBox="true"/>
            <p:nvPr/>
          </p:nvSpPr>
          <p:spPr>
            <a:xfrm>
              <a:off x="0" y="-104775"/>
              <a:ext cx="877438" cy="33133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Bold"/>
                </a:rPr>
                <a:t>expires</a:t>
              </a:r>
            </a:p>
          </p:txBody>
        </p:sp>
      </p:grpSp>
      <p:sp>
        <p:nvSpPr>
          <p:cNvPr name="TextBox 18" id="18"/>
          <p:cNvSpPr txBox="true"/>
          <p:nvPr/>
        </p:nvSpPr>
        <p:spPr>
          <a:xfrm rot="0">
            <a:off x="10990919" y="7539019"/>
            <a:ext cx="6648856" cy="1215362"/>
          </a:xfrm>
          <a:prstGeom prst="rect">
            <a:avLst/>
          </a:prstGeom>
        </p:spPr>
        <p:txBody>
          <a:bodyPr anchor="t" rtlCol="false" tIns="0" lIns="0" bIns="0" rIns="0">
            <a:spAutoFit/>
          </a:bodyPr>
          <a:lstStyle/>
          <a:p>
            <a:pPr>
              <a:lnSpc>
                <a:spcPts val="4936"/>
              </a:lnSpc>
            </a:pPr>
            <a:r>
              <a:rPr lang="en-US" sz="3526">
                <a:solidFill>
                  <a:srgbClr val="FFFFFF"/>
                </a:solidFill>
                <a:latin typeface="Open Sans Bold"/>
                <a:cs typeface="Open Sans Bold"/>
              </a:rPr>
              <a:t>הנכס מאפשר לנו לקבוע תאריך תפוגה על ה-cookie</a:t>
            </a:r>
          </a:p>
        </p:txBody>
      </p:sp>
      <p:sp>
        <p:nvSpPr>
          <p:cNvPr name="Freeform 19" id="19"/>
          <p:cNvSpPr/>
          <p:nvPr/>
        </p:nvSpPr>
        <p:spPr>
          <a:xfrm flipH="false" flipV="false" rot="0">
            <a:off x="357746" y="5995921"/>
            <a:ext cx="10056737" cy="3869658"/>
          </a:xfrm>
          <a:custGeom>
            <a:avLst/>
            <a:gdLst/>
            <a:ahLst/>
            <a:cxnLst/>
            <a:rect r="r" b="b" t="t" l="l"/>
            <a:pathLst>
              <a:path h="3869658" w="10056737">
                <a:moveTo>
                  <a:pt x="0" y="0"/>
                </a:moveTo>
                <a:lnTo>
                  <a:pt x="10056738" y="0"/>
                </a:lnTo>
                <a:lnTo>
                  <a:pt x="10056738" y="3869657"/>
                </a:lnTo>
                <a:lnTo>
                  <a:pt x="0" y="3869657"/>
                </a:lnTo>
                <a:lnTo>
                  <a:pt x="0" y="0"/>
                </a:lnTo>
                <a:close/>
              </a:path>
            </a:pathLst>
          </a:custGeom>
          <a:blipFill>
            <a:blip r:embed="rId3"/>
            <a:stretch>
              <a:fillRect l="0" t="0" r="0" b="0"/>
            </a:stretch>
          </a:blipFill>
        </p:spPr>
      </p:sp>
      <p:sp>
        <p:nvSpPr>
          <p:cNvPr name="Freeform 20" id="20"/>
          <p:cNvSpPr/>
          <p:nvPr/>
        </p:nvSpPr>
        <p:spPr>
          <a:xfrm flipH="false" flipV="false" rot="0">
            <a:off x="355400" y="721650"/>
            <a:ext cx="5250144" cy="4114800"/>
          </a:xfrm>
          <a:custGeom>
            <a:avLst/>
            <a:gdLst/>
            <a:ahLst/>
            <a:cxnLst/>
            <a:rect r="r" b="b" t="t" l="l"/>
            <a:pathLst>
              <a:path h="4114800" w="5250144">
                <a:moveTo>
                  <a:pt x="0" y="0"/>
                </a:moveTo>
                <a:lnTo>
                  <a:pt x="5250144" y="0"/>
                </a:lnTo>
                <a:lnTo>
                  <a:pt x="525014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5233487" y="414600"/>
            <a:ext cx="12723704" cy="8843700"/>
            <a:chOff x="0" y="0"/>
            <a:chExt cx="3351099" cy="2329205"/>
          </a:xfrm>
        </p:grpSpPr>
        <p:sp>
          <p:nvSpPr>
            <p:cNvPr name="Freeform 4" id="4"/>
            <p:cNvSpPr/>
            <p:nvPr/>
          </p:nvSpPr>
          <p:spPr>
            <a:xfrm flipH="false" flipV="false" rot="0">
              <a:off x="0" y="0"/>
              <a:ext cx="3351099" cy="2329205"/>
            </a:xfrm>
            <a:custGeom>
              <a:avLst/>
              <a:gdLst/>
              <a:ahLst/>
              <a:cxnLst/>
              <a:rect r="r" b="b" t="t" l="l"/>
              <a:pathLst>
                <a:path h="2329205" w="3351099">
                  <a:moveTo>
                    <a:pt x="35899" y="0"/>
                  </a:moveTo>
                  <a:lnTo>
                    <a:pt x="3315200" y="0"/>
                  </a:lnTo>
                  <a:cubicBezTo>
                    <a:pt x="3335026" y="0"/>
                    <a:pt x="3351099" y="16073"/>
                    <a:pt x="3351099" y="35899"/>
                  </a:cubicBezTo>
                  <a:lnTo>
                    <a:pt x="3351099" y="2293306"/>
                  </a:lnTo>
                  <a:cubicBezTo>
                    <a:pt x="3351099" y="2313132"/>
                    <a:pt x="3335026" y="2329205"/>
                    <a:pt x="3315200" y="2329205"/>
                  </a:cubicBezTo>
                  <a:lnTo>
                    <a:pt x="35899" y="2329205"/>
                  </a:lnTo>
                  <a:cubicBezTo>
                    <a:pt x="16073" y="2329205"/>
                    <a:pt x="0" y="2313132"/>
                    <a:pt x="0" y="2293306"/>
                  </a:cubicBezTo>
                  <a:lnTo>
                    <a:pt x="0" y="35899"/>
                  </a:lnTo>
                  <a:cubicBezTo>
                    <a:pt x="0" y="16073"/>
                    <a:pt x="16073" y="0"/>
                    <a:pt x="35899"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3351099" cy="2424455"/>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9383347" y="339242"/>
            <a:ext cx="8256429" cy="1236042"/>
          </a:xfrm>
          <a:prstGeom prst="rect">
            <a:avLst/>
          </a:prstGeom>
        </p:spPr>
        <p:txBody>
          <a:bodyPr anchor="t" rtlCol="false" tIns="0" lIns="0" bIns="0" rIns="0">
            <a:spAutoFit/>
          </a:bodyPr>
          <a:lstStyle/>
          <a:p>
            <a:pPr algn="l" marL="0" indent="0" lvl="0">
              <a:lnSpc>
                <a:spcPts val="10096"/>
              </a:lnSpc>
            </a:pPr>
            <a:r>
              <a:rPr lang="en-US" sz="7211">
                <a:solidFill>
                  <a:srgbClr val="FFFFFF"/>
                </a:solidFill>
                <a:latin typeface="Montserrat Classic Bold"/>
              </a:rPr>
              <a:t>Refresh Token</a:t>
            </a:r>
          </a:p>
        </p:txBody>
      </p:sp>
      <p:sp>
        <p:nvSpPr>
          <p:cNvPr name="TextBox 7" id="7"/>
          <p:cNvSpPr txBox="true"/>
          <p:nvPr/>
        </p:nvSpPr>
        <p:spPr>
          <a:xfrm rot="0">
            <a:off x="6469004" y="2497266"/>
            <a:ext cx="11170772" cy="6168362"/>
          </a:xfrm>
          <a:prstGeom prst="rect">
            <a:avLst/>
          </a:prstGeom>
        </p:spPr>
        <p:txBody>
          <a:bodyPr anchor="t" rtlCol="false" tIns="0" lIns="0" bIns="0" rIns="0">
            <a:spAutoFit/>
          </a:bodyPr>
          <a:lstStyle/>
          <a:p>
            <a:pPr>
              <a:lnSpc>
                <a:spcPts val="4936"/>
              </a:lnSpc>
            </a:pPr>
            <a:r>
              <a:rPr lang="en-US" sz="3526">
                <a:solidFill>
                  <a:srgbClr val="FFFFFF"/>
                </a:solidFill>
                <a:latin typeface="Open Sans Bold"/>
                <a:cs typeface="Open Sans Bold"/>
              </a:rPr>
              <a:t>העיקרון מאחורי Refresh Token הוא שיהיה Token עיקרי שמוכנס לcookies שהוא מייצר token זמני לכל בקשה.</a:t>
            </a:r>
          </a:p>
          <a:p>
            <a:pPr>
              <a:lnSpc>
                <a:spcPts val="4936"/>
              </a:lnSpc>
            </a:pPr>
          </a:p>
          <a:p>
            <a:pPr>
              <a:lnSpc>
                <a:spcPts val="4936"/>
              </a:lnSpc>
            </a:pPr>
            <a:r>
              <a:rPr lang="en-US" sz="3526">
                <a:solidFill>
                  <a:srgbClr val="FFFFFF"/>
                </a:solidFill>
                <a:latin typeface="Open Sans Bold"/>
                <a:cs typeface="Open Sans Bold"/>
              </a:rPr>
              <a:t>היתרון בכך שאם נידרש להציג token מחוץ ל cookies  אז זה יהיה token שיעזור לבקשה אחת ולא יותר.</a:t>
            </a:r>
          </a:p>
          <a:p>
            <a:pPr>
              <a:lnSpc>
                <a:spcPts val="4936"/>
              </a:lnSpc>
            </a:pPr>
          </a:p>
          <a:p>
            <a:pPr>
              <a:lnSpc>
                <a:spcPts val="4936"/>
              </a:lnSpc>
            </a:pPr>
          </a:p>
          <a:p>
            <a:pPr>
              <a:lnSpc>
                <a:spcPts val="4936"/>
              </a:lnSpc>
            </a:pPr>
            <a:r>
              <a:rPr lang="en-US" sz="3526">
                <a:solidFill>
                  <a:srgbClr val="FFFFFF"/>
                </a:solidFill>
                <a:latin typeface="Open Sans Bold"/>
                <a:cs typeface="Open Sans Bold"/>
              </a:rPr>
              <a:t>(ניתן למצוא דוגמאות קוד ברשת או בrepo - </a:t>
            </a:r>
          </a:p>
          <a:p>
            <a:pPr>
              <a:lnSpc>
                <a:spcPts val="4936"/>
              </a:lnSpc>
            </a:pPr>
            <a:r>
              <a:rPr lang="en-US" sz="3526" u="sng">
                <a:solidFill>
                  <a:srgbClr val="FFFFFF"/>
                </a:solidFill>
                <a:latin typeface="Open Sans Bold"/>
                <a:hlinkClick r:id="rId3" tooltip="https://github.com/Meirasulin/refreshToken.git"/>
              </a:rPr>
              <a:t>https://github.com/Meirasulin/refreshToken.git</a:t>
            </a:r>
            <a:r>
              <a:rPr lang="en-US" sz="3526">
                <a:solidFill>
                  <a:srgbClr val="FFFFFF"/>
                </a:solidFill>
                <a:latin typeface="Open Sans Bold"/>
              </a:rPr>
              <a:t> )</a:t>
            </a:r>
          </a:p>
        </p:txBody>
      </p:sp>
      <p:sp>
        <p:nvSpPr>
          <p:cNvPr name="Freeform 8" id="8"/>
          <p:cNvSpPr/>
          <p:nvPr/>
        </p:nvSpPr>
        <p:spPr>
          <a:xfrm flipH="false" flipV="false" rot="0">
            <a:off x="567177" y="3286438"/>
            <a:ext cx="4375507" cy="4114800"/>
          </a:xfrm>
          <a:custGeom>
            <a:avLst/>
            <a:gdLst/>
            <a:ahLst/>
            <a:cxnLst/>
            <a:rect r="r" b="b" t="t" l="l"/>
            <a:pathLst>
              <a:path h="4114800" w="4375507">
                <a:moveTo>
                  <a:pt x="0" y="0"/>
                </a:moveTo>
                <a:lnTo>
                  <a:pt x="4375507" y="0"/>
                </a:lnTo>
                <a:lnTo>
                  <a:pt x="437550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3880570" y="5521449"/>
            <a:ext cx="15271396" cy="1892592"/>
            <a:chOff x="0" y="0"/>
            <a:chExt cx="6502904" cy="805908"/>
          </a:xfrm>
        </p:grpSpPr>
        <p:sp>
          <p:nvSpPr>
            <p:cNvPr name="Freeform 4" id="4"/>
            <p:cNvSpPr/>
            <p:nvPr/>
          </p:nvSpPr>
          <p:spPr>
            <a:xfrm flipH="false" flipV="false" rot="0">
              <a:off x="0" y="0"/>
              <a:ext cx="6502905" cy="805908"/>
            </a:xfrm>
            <a:custGeom>
              <a:avLst/>
              <a:gdLst/>
              <a:ahLst/>
              <a:cxnLst/>
              <a:rect r="r" b="b" t="t" l="l"/>
              <a:pathLst>
                <a:path h="805908" w="6502905">
                  <a:moveTo>
                    <a:pt x="50696" y="0"/>
                  </a:moveTo>
                  <a:lnTo>
                    <a:pt x="6452209" y="0"/>
                  </a:lnTo>
                  <a:cubicBezTo>
                    <a:pt x="6465654" y="0"/>
                    <a:pt x="6478549" y="5341"/>
                    <a:pt x="6488056" y="14848"/>
                  </a:cubicBezTo>
                  <a:cubicBezTo>
                    <a:pt x="6497563" y="24356"/>
                    <a:pt x="6502905" y="37250"/>
                    <a:pt x="6502905" y="50696"/>
                  </a:cubicBezTo>
                  <a:lnTo>
                    <a:pt x="6502905" y="755213"/>
                  </a:lnTo>
                  <a:cubicBezTo>
                    <a:pt x="6502905" y="783211"/>
                    <a:pt x="6480208" y="805908"/>
                    <a:pt x="6452209" y="805908"/>
                  </a:cubicBezTo>
                  <a:lnTo>
                    <a:pt x="50696" y="805908"/>
                  </a:lnTo>
                  <a:cubicBezTo>
                    <a:pt x="22697" y="805908"/>
                    <a:pt x="0" y="783211"/>
                    <a:pt x="0" y="755213"/>
                  </a:cubicBezTo>
                  <a:lnTo>
                    <a:pt x="0" y="50696"/>
                  </a:lnTo>
                  <a:cubicBezTo>
                    <a:pt x="0" y="22697"/>
                    <a:pt x="22697" y="0"/>
                    <a:pt x="506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6502904" cy="901158"/>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3"/>
            <a:stretch>
              <a:fillRect l="-321036" t="0" r="0" b="-144015"/>
            </a:stretch>
          </a:blipFill>
        </p:spPr>
      </p:sp>
      <p:sp>
        <p:nvSpPr>
          <p:cNvPr name="Freeform 7" id="7"/>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3"/>
            <a:stretch>
              <a:fillRect l="-321036" t="0" r="0" b="-144015"/>
            </a:stretch>
          </a:blipFill>
        </p:spPr>
      </p:sp>
      <p:grpSp>
        <p:nvGrpSpPr>
          <p:cNvPr name="Group 8" id="8"/>
          <p:cNvGrpSpPr/>
          <p:nvPr/>
        </p:nvGrpSpPr>
        <p:grpSpPr>
          <a:xfrm rot="0">
            <a:off x="3880570" y="3257382"/>
            <a:ext cx="15271396" cy="1892592"/>
            <a:chOff x="0" y="0"/>
            <a:chExt cx="6502904" cy="805908"/>
          </a:xfrm>
        </p:grpSpPr>
        <p:sp>
          <p:nvSpPr>
            <p:cNvPr name="Freeform 9" id="9"/>
            <p:cNvSpPr/>
            <p:nvPr/>
          </p:nvSpPr>
          <p:spPr>
            <a:xfrm flipH="false" flipV="false" rot="0">
              <a:off x="0" y="0"/>
              <a:ext cx="6502905" cy="805908"/>
            </a:xfrm>
            <a:custGeom>
              <a:avLst/>
              <a:gdLst/>
              <a:ahLst/>
              <a:cxnLst/>
              <a:rect r="r" b="b" t="t" l="l"/>
              <a:pathLst>
                <a:path h="805908" w="6502905">
                  <a:moveTo>
                    <a:pt x="50696" y="0"/>
                  </a:moveTo>
                  <a:lnTo>
                    <a:pt x="6452209" y="0"/>
                  </a:lnTo>
                  <a:cubicBezTo>
                    <a:pt x="6465654" y="0"/>
                    <a:pt x="6478549" y="5341"/>
                    <a:pt x="6488056" y="14848"/>
                  </a:cubicBezTo>
                  <a:cubicBezTo>
                    <a:pt x="6497563" y="24356"/>
                    <a:pt x="6502905" y="37250"/>
                    <a:pt x="6502905" y="50696"/>
                  </a:cubicBezTo>
                  <a:lnTo>
                    <a:pt x="6502905" y="755213"/>
                  </a:lnTo>
                  <a:cubicBezTo>
                    <a:pt x="6502905" y="783211"/>
                    <a:pt x="6480208" y="805908"/>
                    <a:pt x="6452209" y="805908"/>
                  </a:cubicBezTo>
                  <a:lnTo>
                    <a:pt x="50696" y="805908"/>
                  </a:lnTo>
                  <a:cubicBezTo>
                    <a:pt x="22697" y="805908"/>
                    <a:pt x="0" y="783211"/>
                    <a:pt x="0" y="755213"/>
                  </a:cubicBezTo>
                  <a:lnTo>
                    <a:pt x="0" y="50696"/>
                  </a:lnTo>
                  <a:cubicBezTo>
                    <a:pt x="0" y="22697"/>
                    <a:pt x="22697" y="0"/>
                    <a:pt x="506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10" id="10"/>
            <p:cNvSpPr txBox="true"/>
            <p:nvPr/>
          </p:nvSpPr>
          <p:spPr>
            <a:xfrm>
              <a:off x="0" y="-95250"/>
              <a:ext cx="6502904"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1" id="11"/>
          <p:cNvGrpSpPr/>
          <p:nvPr/>
        </p:nvGrpSpPr>
        <p:grpSpPr>
          <a:xfrm rot="0">
            <a:off x="4495450" y="436375"/>
            <a:ext cx="8875332" cy="1406906"/>
            <a:chOff x="0" y="0"/>
            <a:chExt cx="2624930" cy="416101"/>
          </a:xfrm>
        </p:grpSpPr>
        <p:sp>
          <p:nvSpPr>
            <p:cNvPr name="Freeform 12" id="12"/>
            <p:cNvSpPr/>
            <p:nvPr/>
          </p:nvSpPr>
          <p:spPr>
            <a:xfrm flipH="false" flipV="false" rot="0">
              <a:off x="0" y="0"/>
              <a:ext cx="2624930" cy="416101"/>
            </a:xfrm>
            <a:custGeom>
              <a:avLst/>
              <a:gdLst/>
              <a:ahLst/>
              <a:cxnLst/>
              <a:rect r="r" b="b" t="t" l="l"/>
              <a:pathLst>
                <a:path h="416101" w="2624930">
                  <a:moveTo>
                    <a:pt x="51465" y="0"/>
                  </a:moveTo>
                  <a:lnTo>
                    <a:pt x="2573465" y="0"/>
                  </a:lnTo>
                  <a:cubicBezTo>
                    <a:pt x="2587114" y="0"/>
                    <a:pt x="2600204" y="5422"/>
                    <a:pt x="2609856" y="15074"/>
                  </a:cubicBezTo>
                  <a:cubicBezTo>
                    <a:pt x="2619508" y="24726"/>
                    <a:pt x="2624930" y="37816"/>
                    <a:pt x="2624930" y="51465"/>
                  </a:cubicBezTo>
                  <a:lnTo>
                    <a:pt x="2624930" y="364635"/>
                  </a:lnTo>
                  <a:cubicBezTo>
                    <a:pt x="2624930" y="393059"/>
                    <a:pt x="2601888" y="416101"/>
                    <a:pt x="2573465" y="416101"/>
                  </a:cubicBezTo>
                  <a:lnTo>
                    <a:pt x="51465" y="416101"/>
                  </a:lnTo>
                  <a:cubicBezTo>
                    <a:pt x="37816" y="416101"/>
                    <a:pt x="24726" y="410678"/>
                    <a:pt x="15074" y="401027"/>
                  </a:cubicBezTo>
                  <a:cubicBezTo>
                    <a:pt x="5422" y="391375"/>
                    <a:pt x="0" y="378285"/>
                    <a:pt x="0" y="364635"/>
                  </a:cubicBezTo>
                  <a:lnTo>
                    <a:pt x="0" y="51465"/>
                  </a:lnTo>
                  <a:cubicBezTo>
                    <a:pt x="0" y="23042"/>
                    <a:pt x="23042" y="0"/>
                    <a:pt x="5146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3" id="13"/>
            <p:cNvSpPr txBox="true"/>
            <p:nvPr/>
          </p:nvSpPr>
          <p:spPr>
            <a:xfrm>
              <a:off x="0" y="-95250"/>
              <a:ext cx="2624930"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4" id="14"/>
          <p:cNvGrpSpPr/>
          <p:nvPr/>
        </p:nvGrpSpPr>
        <p:grpSpPr>
          <a:xfrm rot="0">
            <a:off x="4999787" y="2019641"/>
            <a:ext cx="7866658" cy="928179"/>
            <a:chOff x="0" y="0"/>
            <a:chExt cx="2326609" cy="274514"/>
          </a:xfrm>
        </p:grpSpPr>
        <p:sp>
          <p:nvSpPr>
            <p:cNvPr name="Freeform 15" id="15"/>
            <p:cNvSpPr/>
            <p:nvPr/>
          </p:nvSpPr>
          <p:spPr>
            <a:xfrm flipH="false" flipV="false" rot="0">
              <a:off x="0" y="0"/>
              <a:ext cx="2326609" cy="274514"/>
            </a:xfrm>
            <a:custGeom>
              <a:avLst/>
              <a:gdLst/>
              <a:ahLst/>
              <a:cxnLst/>
              <a:rect r="r" b="b" t="t" l="l"/>
              <a:pathLst>
                <a:path h="274514" w="2326609">
                  <a:moveTo>
                    <a:pt x="58064" y="0"/>
                  </a:moveTo>
                  <a:lnTo>
                    <a:pt x="2268544" y="0"/>
                  </a:lnTo>
                  <a:cubicBezTo>
                    <a:pt x="2300613" y="0"/>
                    <a:pt x="2326609" y="25996"/>
                    <a:pt x="2326609" y="58064"/>
                  </a:cubicBezTo>
                  <a:lnTo>
                    <a:pt x="2326609" y="216450"/>
                  </a:lnTo>
                  <a:cubicBezTo>
                    <a:pt x="2326609" y="231849"/>
                    <a:pt x="2320491" y="246618"/>
                    <a:pt x="2309602" y="257508"/>
                  </a:cubicBezTo>
                  <a:cubicBezTo>
                    <a:pt x="2298713" y="268397"/>
                    <a:pt x="2283944" y="274514"/>
                    <a:pt x="2268544" y="274514"/>
                  </a:cubicBezTo>
                  <a:lnTo>
                    <a:pt x="58064" y="274514"/>
                  </a:lnTo>
                  <a:cubicBezTo>
                    <a:pt x="42665" y="274514"/>
                    <a:pt x="27896" y="268397"/>
                    <a:pt x="17007" y="257508"/>
                  </a:cubicBezTo>
                  <a:cubicBezTo>
                    <a:pt x="6117" y="246618"/>
                    <a:pt x="0" y="231849"/>
                    <a:pt x="0" y="216450"/>
                  </a:cubicBezTo>
                  <a:lnTo>
                    <a:pt x="0" y="58064"/>
                  </a:lnTo>
                  <a:cubicBezTo>
                    <a:pt x="0" y="42665"/>
                    <a:pt x="6117" y="27896"/>
                    <a:pt x="17007" y="17007"/>
                  </a:cubicBezTo>
                  <a:cubicBezTo>
                    <a:pt x="27896" y="6117"/>
                    <a:pt x="42665" y="0"/>
                    <a:pt x="5806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6" id="16"/>
            <p:cNvSpPr txBox="true"/>
            <p:nvPr/>
          </p:nvSpPr>
          <p:spPr>
            <a:xfrm>
              <a:off x="0" y="-95250"/>
              <a:ext cx="2326609" cy="369764"/>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7" id="17"/>
          <p:cNvSpPr/>
          <p:nvPr/>
        </p:nvSpPr>
        <p:spPr>
          <a:xfrm flipH="false" flipV="false" rot="0">
            <a:off x="28796" y="4277058"/>
            <a:ext cx="7301139" cy="1959893"/>
          </a:xfrm>
          <a:custGeom>
            <a:avLst/>
            <a:gdLst/>
            <a:ahLst/>
            <a:cxnLst/>
            <a:rect r="r" b="b" t="t" l="l"/>
            <a:pathLst>
              <a:path h="1959893" w="7301139">
                <a:moveTo>
                  <a:pt x="0" y="0"/>
                </a:moveTo>
                <a:lnTo>
                  <a:pt x="7301139" y="0"/>
                </a:lnTo>
                <a:lnTo>
                  <a:pt x="7301139" y="1959893"/>
                </a:lnTo>
                <a:lnTo>
                  <a:pt x="0" y="1959893"/>
                </a:lnTo>
                <a:lnTo>
                  <a:pt x="0" y="0"/>
                </a:lnTo>
                <a:close/>
              </a:path>
            </a:pathLst>
          </a:custGeom>
          <a:blipFill>
            <a:blip r:embed="rId4"/>
            <a:stretch>
              <a:fillRect l="0" t="0" r="0" b="0"/>
            </a:stretch>
          </a:blipFill>
        </p:spPr>
      </p:sp>
      <p:grpSp>
        <p:nvGrpSpPr>
          <p:cNvPr name="Group 18" id="18"/>
          <p:cNvGrpSpPr/>
          <p:nvPr/>
        </p:nvGrpSpPr>
        <p:grpSpPr>
          <a:xfrm rot="0">
            <a:off x="3880570" y="7570451"/>
            <a:ext cx="15271396" cy="1892592"/>
            <a:chOff x="0" y="0"/>
            <a:chExt cx="6502904" cy="805908"/>
          </a:xfrm>
        </p:grpSpPr>
        <p:sp>
          <p:nvSpPr>
            <p:cNvPr name="Freeform 19" id="19"/>
            <p:cNvSpPr/>
            <p:nvPr/>
          </p:nvSpPr>
          <p:spPr>
            <a:xfrm flipH="false" flipV="false" rot="0">
              <a:off x="0" y="0"/>
              <a:ext cx="6502905" cy="805908"/>
            </a:xfrm>
            <a:custGeom>
              <a:avLst/>
              <a:gdLst/>
              <a:ahLst/>
              <a:cxnLst/>
              <a:rect r="r" b="b" t="t" l="l"/>
              <a:pathLst>
                <a:path h="805908" w="6502905">
                  <a:moveTo>
                    <a:pt x="50696" y="0"/>
                  </a:moveTo>
                  <a:lnTo>
                    <a:pt x="6452209" y="0"/>
                  </a:lnTo>
                  <a:cubicBezTo>
                    <a:pt x="6465654" y="0"/>
                    <a:pt x="6478549" y="5341"/>
                    <a:pt x="6488056" y="14848"/>
                  </a:cubicBezTo>
                  <a:cubicBezTo>
                    <a:pt x="6497563" y="24356"/>
                    <a:pt x="6502905" y="37250"/>
                    <a:pt x="6502905" y="50696"/>
                  </a:cubicBezTo>
                  <a:lnTo>
                    <a:pt x="6502905" y="755213"/>
                  </a:lnTo>
                  <a:cubicBezTo>
                    <a:pt x="6502905" y="783211"/>
                    <a:pt x="6480208" y="805908"/>
                    <a:pt x="6452209" y="805908"/>
                  </a:cubicBezTo>
                  <a:lnTo>
                    <a:pt x="50696" y="805908"/>
                  </a:lnTo>
                  <a:cubicBezTo>
                    <a:pt x="22697" y="805908"/>
                    <a:pt x="0" y="783211"/>
                    <a:pt x="0" y="755213"/>
                  </a:cubicBezTo>
                  <a:lnTo>
                    <a:pt x="0" y="50696"/>
                  </a:lnTo>
                  <a:cubicBezTo>
                    <a:pt x="0" y="22697"/>
                    <a:pt x="22697" y="0"/>
                    <a:pt x="506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0" id="20"/>
            <p:cNvSpPr txBox="true"/>
            <p:nvPr/>
          </p:nvSpPr>
          <p:spPr>
            <a:xfrm>
              <a:off x="0" y="-95250"/>
              <a:ext cx="6502904" cy="901158"/>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21" id="21"/>
          <p:cNvSpPr txBox="true"/>
          <p:nvPr/>
        </p:nvSpPr>
        <p:spPr>
          <a:xfrm rot="0">
            <a:off x="4731426" y="3565942"/>
            <a:ext cx="13064724" cy="1188099"/>
          </a:xfrm>
          <a:prstGeom prst="rect">
            <a:avLst/>
          </a:prstGeom>
        </p:spPr>
        <p:txBody>
          <a:bodyPr anchor="t" rtlCol="false" tIns="0" lIns="0" bIns="0" rIns="0">
            <a:spAutoFit/>
          </a:bodyPr>
          <a:lstStyle/>
          <a:p>
            <a:pPr>
              <a:lnSpc>
                <a:spcPts val="4864"/>
              </a:lnSpc>
            </a:pPr>
            <a:r>
              <a:rPr lang="en-US" sz="3474">
                <a:solidFill>
                  <a:srgbClr val="FFFFFF"/>
                </a:solidFill>
                <a:latin typeface="Open Sans Bold"/>
                <a:cs typeface="Open Sans Bold"/>
              </a:rPr>
              <a:t>two sides data validation - כדי למנוע בקשות מזויפות לשרת, שלא עברו דרך ה client שלנו.</a:t>
            </a:r>
          </a:p>
        </p:txBody>
      </p:sp>
      <p:sp>
        <p:nvSpPr>
          <p:cNvPr name="TextBox 22" id="22"/>
          <p:cNvSpPr txBox="true"/>
          <p:nvPr/>
        </p:nvSpPr>
        <p:spPr>
          <a:xfrm rot="0">
            <a:off x="5275537" y="2152274"/>
            <a:ext cx="7315159" cy="596237"/>
          </a:xfrm>
          <a:prstGeom prst="rect">
            <a:avLst/>
          </a:prstGeom>
        </p:spPr>
        <p:txBody>
          <a:bodyPr anchor="t" rtlCol="false" tIns="0" lIns="0" bIns="0" rIns="0">
            <a:spAutoFit/>
          </a:bodyPr>
          <a:lstStyle/>
          <a:p>
            <a:pPr>
              <a:lnSpc>
                <a:spcPts val="4936"/>
              </a:lnSpc>
            </a:pPr>
            <a:r>
              <a:rPr lang="en-US" sz="3526">
                <a:solidFill>
                  <a:srgbClr val="FFFFFF"/>
                </a:solidFill>
                <a:cs typeface="Open Sans Bold"/>
              </a:rPr>
              <a:t>עקרונות בסיסיים לאבטחת צד שרת</a:t>
            </a:r>
          </a:p>
        </p:txBody>
      </p:sp>
      <p:sp>
        <p:nvSpPr>
          <p:cNvPr name="TextBox 23" id="23"/>
          <p:cNvSpPr txBox="true"/>
          <p:nvPr/>
        </p:nvSpPr>
        <p:spPr>
          <a:xfrm rot="0">
            <a:off x="4845871" y="650605"/>
            <a:ext cx="7545996" cy="1035596"/>
          </a:xfrm>
          <a:prstGeom prst="rect">
            <a:avLst/>
          </a:prstGeom>
        </p:spPr>
        <p:txBody>
          <a:bodyPr anchor="t" rtlCol="false" tIns="0" lIns="0" bIns="0" rIns="0">
            <a:spAutoFit/>
          </a:bodyPr>
          <a:lstStyle/>
          <a:p>
            <a:pPr>
              <a:lnSpc>
                <a:spcPts val="8140"/>
              </a:lnSpc>
            </a:pPr>
            <a:r>
              <a:rPr lang="en-US" sz="7204">
                <a:solidFill>
                  <a:srgbClr val="FFFFFF"/>
                </a:solidFill>
                <a:cs typeface="Open Sauce Bold"/>
              </a:rPr>
              <a:t>אבטחת צד שרת</a:t>
            </a:r>
          </a:p>
        </p:txBody>
      </p:sp>
      <p:sp>
        <p:nvSpPr>
          <p:cNvPr name="TextBox 24" id="24"/>
          <p:cNvSpPr txBox="true"/>
          <p:nvPr/>
        </p:nvSpPr>
        <p:spPr>
          <a:xfrm rot="0">
            <a:off x="5763350" y="6080488"/>
            <a:ext cx="10727918" cy="578499"/>
          </a:xfrm>
          <a:prstGeom prst="rect">
            <a:avLst/>
          </a:prstGeom>
        </p:spPr>
        <p:txBody>
          <a:bodyPr anchor="t" rtlCol="false" tIns="0" lIns="0" bIns="0" rIns="0">
            <a:spAutoFit/>
          </a:bodyPr>
          <a:lstStyle/>
          <a:p>
            <a:pPr>
              <a:lnSpc>
                <a:spcPts val="4864"/>
              </a:lnSpc>
            </a:pPr>
            <a:r>
              <a:rPr lang="en-US" sz="3474">
                <a:solidFill>
                  <a:srgbClr val="FFFFFF"/>
                </a:solidFill>
                <a:latin typeface="Open Sans Bold"/>
                <a:cs typeface="Open Sans Bold"/>
              </a:rPr>
              <a:t>סיווג בקשות לשרת שנידרשות Token MiddelWare</a:t>
            </a:r>
          </a:p>
        </p:txBody>
      </p:sp>
      <p:sp>
        <p:nvSpPr>
          <p:cNvPr name="TextBox 25" id="25"/>
          <p:cNvSpPr txBox="true"/>
          <p:nvPr/>
        </p:nvSpPr>
        <p:spPr>
          <a:xfrm rot="0">
            <a:off x="3679365" y="7872875"/>
            <a:ext cx="14116784" cy="1188099"/>
          </a:xfrm>
          <a:prstGeom prst="rect">
            <a:avLst/>
          </a:prstGeom>
        </p:spPr>
        <p:txBody>
          <a:bodyPr anchor="t" rtlCol="false" tIns="0" lIns="0" bIns="0" rIns="0">
            <a:spAutoFit/>
          </a:bodyPr>
          <a:lstStyle/>
          <a:p>
            <a:pPr>
              <a:lnSpc>
                <a:spcPts val="4864"/>
              </a:lnSpc>
            </a:pPr>
            <a:r>
              <a:rPr lang="en-US" sz="3474">
                <a:solidFill>
                  <a:srgbClr val="FFFFFF"/>
                </a:solidFill>
                <a:latin typeface="Open Sans Bold"/>
                <a:cs typeface="Open Sans Bold"/>
              </a:rPr>
              <a:t>גם לאחר Authentication (אימות עם token) יש לבצע Authorization</a:t>
            </a:r>
          </a:p>
          <a:p>
            <a:pPr>
              <a:lnSpc>
                <a:spcPts val="4864"/>
              </a:lnSpc>
            </a:pPr>
            <a:r>
              <a:rPr lang="en-US" sz="3474">
                <a:solidFill>
                  <a:srgbClr val="FFFFFF"/>
                </a:solidFill>
                <a:latin typeface="Open Sans Bold"/>
                <a:cs typeface="Open Sans Bold"/>
              </a:rPr>
              <a:t>(בדיקת הרשאה) לפני ביצוע פעולות כגון בשכבת הdal וכדו’</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364010" y="414600"/>
            <a:ext cx="17611488" cy="8843700"/>
            <a:chOff x="0" y="0"/>
            <a:chExt cx="4638417" cy="2329205"/>
          </a:xfrm>
        </p:grpSpPr>
        <p:sp>
          <p:nvSpPr>
            <p:cNvPr name="Freeform 4" id="4"/>
            <p:cNvSpPr/>
            <p:nvPr/>
          </p:nvSpPr>
          <p:spPr>
            <a:xfrm flipH="false" flipV="false" rot="0">
              <a:off x="0" y="0"/>
              <a:ext cx="4638416" cy="2329205"/>
            </a:xfrm>
            <a:custGeom>
              <a:avLst/>
              <a:gdLst/>
              <a:ahLst/>
              <a:cxnLst/>
              <a:rect r="r" b="b" t="t" l="l"/>
              <a:pathLst>
                <a:path h="2329205" w="4638416">
                  <a:moveTo>
                    <a:pt x="25936" y="0"/>
                  </a:moveTo>
                  <a:lnTo>
                    <a:pt x="4612480" y="0"/>
                  </a:lnTo>
                  <a:cubicBezTo>
                    <a:pt x="4619359" y="0"/>
                    <a:pt x="4625956" y="2733"/>
                    <a:pt x="4630820" y="7597"/>
                  </a:cubicBezTo>
                  <a:cubicBezTo>
                    <a:pt x="4635684" y="12460"/>
                    <a:pt x="4638416" y="19057"/>
                    <a:pt x="4638416" y="25936"/>
                  </a:cubicBezTo>
                  <a:lnTo>
                    <a:pt x="4638416" y="2303269"/>
                  </a:lnTo>
                  <a:cubicBezTo>
                    <a:pt x="4638416" y="2317593"/>
                    <a:pt x="4626804" y="2329205"/>
                    <a:pt x="4612480" y="2329205"/>
                  </a:cubicBezTo>
                  <a:lnTo>
                    <a:pt x="25936" y="2329205"/>
                  </a:lnTo>
                  <a:cubicBezTo>
                    <a:pt x="11612" y="2329205"/>
                    <a:pt x="0" y="2317593"/>
                    <a:pt x="0" y="2303269"/>
                  </a:cubicBezTo>
                  <a:lnTo>
                    <a:pt x="0" y="25936"/>
                  </a:lnTo>
                  <a:cubicBezTo>
                    <a:pt x="0" y="11612"/>
                    <a:pt x="11612" y="0"/>
                    <a:pt x="25936"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638417" cy="2424455"/>
            </a:xfrm>
            <a:prstGeom prst="rect">
              <a:avLst/>
            </a:prstGeom>
          </p:spPr>
          <p:txBody>
            <a:bodyPr anchor="ctr" rtlCol="false" tIns="50800" lIns="50800" bIns="50800" rIns="50800"/>
            <a:lstStyle/>
            <a:p>
              <a:pPr marL="0" indent="0" lvl="0">
                <a:lnSpc>
                  <a:spcPts val="3706"/>
                </a:lnSpc>
                <a:spcBef>
                  <a:spcPct val="0"/>
                </a:spcBef>
              </a:pPr>
            </a:p>
          </p:txBody>
        </p:sp>
      </p:grpSp>
      <p:grpSp>
        <p:nvGrpSpPr>
          <p:cNvPr name="Group 6" id="6"/>
          <p:cNvGrpSpPr/>
          <p:nvPr/>
        </p:nvGrpSpPr>
        <p:grpSpPr>
          <a:xfrm rot="0">
            <a:off x="9852019" y="142184"/>
            <a:ext cx="8435981" cy="1278762"/>
            <a:chOff x="0" y="0"/>
            <a:chExt cx="2494989" cy="378201"/>
          </a:xfrm>
        </p:grpSpPr>
        <p:sp>
          <p:nvSpPr>
            <p:cNvPr name="Freeform 7" id="7"/>
            <p:cNvSpPr/>
            <p:nvPr/>
          </p:nvSpPr>
          <p:spPr>
            <a:xfrm flipH="false" flipV="false" rot="0">
              <a:off x="0" y="0"/>
              <a:ext cx="2494989" cy="378201"/>
            </a:xfrm>
            <a:custGeom>
              <a:avLst/>
              <a:gdLst/>
              <a:ahLst/>
              <a:cxnLst/>
              <a:rect r="r" b="b" t="t" l="l"/>
              <a:pathLst>
                <a:path h="378201" w="2494989">
                  <a:moveTo>
                    <a:pt x="54146" y="0"/>
                  </a:moveTo>
                  <a:lnTo>
                    <a:pt x="2440843" y="0"/>
                  </a:lnTo>
                  <a:cubicBezTo>
                    <a:pt x="2470747" y="0"/>
                    <a:pt x="2494989" y="24242"/>
                    <a:pt x="2494989" y="54146"/>
                  </a:cubicBezTo>
                  <a:lnTo>
                    <a:pt x="2494989" y="324055"/>
                  </a:lnTo>
                  <a:cubicBezTo>
                    <a:pt x="2494989" y="353959"/>
                    <a:pt x="2470747" y="378201"/>
                    <a:pt x="2440843" y="378201"/>
                  </a:cubicBezTo>
                  <a:lnTo>
                    <a:pt x="54146" y="378201"/>
                  </a:lnTo>
                  <a:cubicBezTo>
                    <a:pt x="39785" y="378201"/>
                    <a:pt x="26013" y="372497"/>
                    <a:pt x="15859" y="362342"/>
                  </a:cubicBezTo>
                  <a:cubicBezTo>
                    <a:pt x="5705" y="352188"/>
                    <a:pt x="0" y="338416"/>
                    <a:pt x="0" y="324055"/>
                  </a:cubicBezTo>
                  <a:lnTo>
                    <a:pt x="0" y="54146"/>
                  </a:lnTo>
                  <a:cubicBezTo>
                    <a:pt x="0" y="39785"/>
                    <a:pt x="5705" y="26013"/>
                    <a:pt x="15859" y="15859"/>
                  </a:cubicBezTo>
                  <a:cubicBezTo>
                    <a:pt x="26013" y="5705"/>
                    <a:pt x="39785" y="0"/>
                    <a:pt x="54146"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494989" cy="4734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10222541" y="3762787"/>
            <a:ext cx="8065459" cy="728953"/>
            <a:chOff x="0" y="0"/>
            <a:chExt cx="2124236" cy="191988"/>
          </a:xfrm>
        </p:grpSpPr>
        <p:sp>
          <p:nvSpPr>
            <p:cNvPr name="Freeform 10" id="10"/>
            <p:cNvSpPr/>
            <p:nvPr/>
          </p:nvSpPr>
          <p:spPr>
            <a:xfrm flipH="false" flipV="false" rot="0">
              <a:off x="0" y="0"/>
              <a:ext cx="2124236" cy="191988"/>
            </a:xfrm>
            <a:custGeom>
              <a:avLst/>
              <a:gdLst/>
              <a:ahLst/>
              <a:cxnLst/>
              <a:rect r="r" b="b" t="t" l="l"/>
              <a:pathLst>
                <a:path h="191988" w="2124236">
                  <a:moveTo>
                    <a:pt x="56633" y="0"/>
                  </a:moveTo>
                  <a:lnTo>
                    <a:pt x="2067603" y="0"/>
                  </a:lnTo>
                  <a:cubicBezTo>
                    <a:pt x="2098880" y="0"/>
                    <a:pt x="2124236" y="25356"/>
                    <a:pt x="2124236" y="56633"/>
                  </a:cubicBezTo>
                  <a:lnTo>
                    <a:pt x="2124236" y="135354"/>
                  </a:lnTo>
                  <a:cubicBezTo>
                    <a:pt x="2124236" y="166632"/>
                    <a:pt x="2098880" y="191988"/>
                    <a:pt x="2067603" y="191988"/>
                  </a:cubicBezTo>
                  <a:lnTo>
                    <a:pt x="56633" y="191988"/>
                  </a:lnTo>
                  <a:cubicBezTo>
                    <a:pt x="25356" y="191988"/>
                    <a:pt x="0" y="166632"/>
                    <a:pt x="0" y="135354"/>
                  </a:cubicBezTo>
                  <a:lnTo>
                    <a:pt x="0" y="56633"/>
                  </a:lnTo>
                  <a:cubicBezTo>
                    <a:pt x="0" y="25356"/>
                    <a:pt x="25356" y="0"/>
                    <a:pt x="56633"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104775"/>
              <a:ext cx="2124236" cy="296763"/>
            </a:xfrm>
            <a:prstGeom prst="rect">
              <a:avLst/>
            </a:prstGeom>
          </p:spPr>
          <p:txBody>
            <a:bodyPr anchor="ctr" rtlCol="false" tIns="50800" lIns="50800" bIns="50800" rIns="50800"/>
            <a:lstStyle/>
            <a:p>
              <a:pPr algn="ctr">
                <a:lnSpc>
                  <a:spcPts val="4354"/>
                </a:lnSpc>
              </a:pPr>
              <a:r>
                <a:rPr lang="en-US" sz="2688">
                  <a:solidFill>
                    <a:srgbClr val="FFFFFF"/>
                  </a:solidFill>
                  <a:latin typeface="Montserrat Bold"/>
                </a:rPr>
                <a:t>ABAC - Attribute Based Access Control</a:t>
              </a:r>
            </a:p>
          </p:txBody>
        </p:sp>
      </p:grpSp>
      <p:grpSp>
        <p:nvGrpSpPr>
          <p:cNvPr name="Group 12" id="12"/>
          <p:cNvGrpSpPr/>
          <p:nvPr/>
        </p:nvGrpSpPr>
        <p:grpSpPr>
          <a:xfrm rot="0">
            <a:off x="11247694" y="6030790"/>
            <a:ext cx="7040306" cy="728953"/>
            <a:chOff x="0" y="0"/>
            <a:chExt cx="1854237" cy="191988"/>
          </a:xfrm>
        </p:grpSpPr>
        <p:sp>
          <p:nvSpPr>
            <p:cNvPr name="Freeform 13" id="13"/>
            <p:cNvSpPr/>
            <p:nvPr/>
          </p:nvSpPr>
          <p:spPr>
            <a:xfrm flipH="false" flipV="false" rot="0">
              <a:off x="0" y="0"/>
              <a:ext cx="1854237" cy="191988"/>
            </a:xfrm>
            <a:custGeom>
              <a:avLst/>
              <a:gdLst/>
              <a:ahLst/>
              <a:cxnLst/>
              <a:rect r="r" b="b" t="t" l="l"/>
              <a:pathLst>
                <a:path h="191988" w="1854237">
                  <a:moveTo>
                    <a:pt x="64880" y="0"/>
                  </a:moveTo>
                  <a:lnTo>
                    <a:pt x="1789357" y="0"/>
                  </a:lnTo>
                  <a:cubicBezTo>
                    <a:pt x="1825189" y="0"/>
                    <a:pt x="1854237" y="29048"/>
                    <a:pt x="1854237" y="64880"/>
                  </a:cubicBezTo>
                  <a:lnTo>
                    <a:pt x="1854237" y="127108"/>
                  </a:lnTo>
                  <a:cubicBezTo>
                    <a:pt x="1854237" y="162940"/>
                    <a:pt x="1825189" y="191988"/>
                    <a:pt x="1789357" y="191988"/>
                  </a:cubicBezTo>
                  <a:lnTo>
                    <a:pt x="64880" y="191988"/>
                  </a:lnTo>
                  <a:cubicBezTo>
                    <a:pt x="29048" y="191988"/>
                    <a:pt x="0" y="162940"/>
                    <a:pt x="0" y="127108"/>
                  </a:cubicBezTo>
                  <a:lnTo>
                    <a:pt x="0" y="64880"/>
                  </a:lnTo>
                  <a:cubicBezTo>
                    <a:pt x="0" y="29048"/>
                    <a:pt x="29048" y="0"/>
                    <a:pt x="6488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4" id="14"/>
            <p:cNvSpPr txBox="true"/>
            <p:nvPr/>
          </p:nvSpPr>
          <p:spPr>
            <a:xfrm>
              <a:off x="0" y="-104775"/>
              <a:ext cx="1854237" cy="296763"/>
            </a:xfrm>
            <a:prstGeom prst="rect">
              <a:avLst/>
            </a:prstGeom>
          </p:spPr>
          <p:txBody>
            <a:bodyPr anchor="ctr" rtlCol="false" tIns="50800" lIns="50800" bIns="50800" rIns="50800"/>
            <a:lstStyle/>
            <a:p>
              <a:pPr algn="ctr">
                <a:lnSpc>
                  <a:spcPts val="4354"/>
                </a:lnSpc>
              </a:pPr>
              <a:r>
                <a:rPr lang="en-US" sz="2688">
                  <a:solidFill>
                    <a:srgbClr val="FFFFFF"/>
                  </a:solidFill>
                  <a:latin typeface="Montserrat Bold"/>
                </a:rPr>
                <a:t>PBAC - Policy Based Access Control</a:t>
              </a:r>
            </a:p>
          </p:txBody>
        </p:sp>
      </p:grpSp>
      <p:grpSp>
        <p:nvGrpSpPr>
          <p:cNvPr name="Group 15" id="15"/>
          <p:cNvGrpSpPr/>
          <p:nvPr/>
        </p:nvGrpSpPr>
        <p:grpSpPr>
          <a:xfrm rot="0">
            <a:off x="0" y="3762787"/>
            <a:ext cx="7040306" cy="728953"/>
            <a:chOff x="0" y="0"/>
            <a:chExt cx="1854237" cy="191988"/>
          </a:xfrm>
        </p:grpSpPr>
        <p:sp>
          <p:nvSpPr>
            <p:cNvPr name="Freeform 16" id="16"/>
            <p:cNvSpPr/>
            <p:nvPr/>
          </p:nvSpPr>
          <p:spPr>
            <a:xfrm flipH="false" flipV="false" rot="0">
              <a:off x="0" y="0"/>
              <a:ext cx="1854237" cy="191988"/>
            </a:xfrm>
            <a:custGeom>
              <a:avLst/>
              <a:gdLst/>
              <a:ahLst/>
              <a:cxnLst/>
              <a:rect r="r" b="b" t="t" l="l"/>
              <a:pathLst>
                <a:path h="191988" w="1854237">
                  <a:moveTo>
                    <a:pt x="64880" y="0"/>
                  </a:moveTo>
                  <a:lnTo>
                    <a:pt x="1789357" y="0"/>
                  </a:lnTo>
                  <a:cubicBezTo>
                    <a:pt x="1825189" y="0"/>
                    <a:pt x="1854237" y="29048"/>
                    <a:pt x="1854237" y="64880"/>
                  </a:cubicBezTo>
                  <a:lnTo>
                    <a:pt x="1854237" y="127108"/>
                  </a:lnTo>
                  <a:cubicBezTo>
                    <a:pt x="1854237" y="162940"/>
                    <a:pt x="1825189" y="191988"/>
                    <a:pt x="1789357" y="191988"/>
                  </a:cubicBezTo>
                  <a:lnTo>
                    <a:pt x="64880" y="191988"/>
                  </a:lnTo>
                  <a:cubicBezTo>
                    <a:pt x="29048" y="191988"/>
                    <a:pt x="0" y="162940"/>
                    <a:pt x="0" y="127108"/>
                  </a:cubicBezTo>
                  <a:lnTo>
                    <a:pt x="0" y="64880"/>
                  </a:lnTo>
                  <a:cubicBezTo>
                    <a:pt x="0" y="29048"/>
                    <a:pt x="29048" y="0"/>
                    <a:pt x="6488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7" id="17"/>
            <p:cNvSpPr txBox="true"/>
            <p:nvPr/>
          </p:nvSpPr>
          <p:spPr>
            <a:xfrm>
              <a:off x="0" y="-104775"/>
              <a:ext cx="1854237" cy="296763"/>
            </a:xfrm>
            <a:prstGeom prst="rect">
              <a:avLst/>
            </a:prstGeom>
          </p:spPr>
          <p:txBody>
            <a:bodyPr anchor="ctr" rtlCol="false" tIns="50800" lIns="50800" bIns="50800" rIns="50800"/>
            <a:lstStyle/>
            <a:p>
              <a:pPr algn="ctr">
                <a:lnSpc>
                  <a:spcPts val="4354"/>
                </a:lnSpc>
              </a:pPr>
              <a:r>
                <a:rPr lang="en-US" sz="2688">
                  <a:solidFill>
                    <a:srgbClr val="FFFFFF"/>
                  </a:solidFill>
                  <a:latin typeface="Montserrat Bold"/>
                </a:rPr>
                <a:t>MAC - Mandatory Access Control</a:t>
              </a:r>
            </a:p>
          </p:txBody>
        </p:sp>
      </p:grpSp>
      <p:grpSp>
        <p:nvGrpSpPr>
          <p:cNvPr name="Group 18" id="18"/>
          <p:cNvGrpSpPr/>
          <p:nvPr/>
        </p:nvGrpSpPr>
        <p:grpSpPr>
          <a:xfrm rot="0">
            <a:off x="0" y="5999572"/>
            <a:ext cx="7040306" cy="728953"/>
            <a:chOff x="0" y="0"/>
            <a:chExt cx="1854237" cy="191988"/>
          </a:xfrm>
        </p:grpSpPr>
        <p:sp>
          <p:nvSpPr>
            <p:cNvPr name="Freeform 19" id="19"/>
            <p:cNvSpPr/>
            <p:nvPr/>
          </p:nvSpPr>
          <p:spPr>
            <a:xfrm flipH="false" flipV="false" rot="0">
              <a:off x="0" y="0"/>
              <a:ext cx="1854237" cy="191988"/>
            </a:xfrm>
            <a:custGeom>
              <a:avLst/>
              <a:gdLst/>
              <a:ahLst/>
              <a:cxnLst/>
              <a:rect r="r" b="b" t="t" l="l"/>
              <a:pathLst>
                <a:path h="191988" w="1854237">
                  <a:moveTo>
                    <a:pt x="64880" y="0"/>
                  </a:moveTo>
                  <a:lnTo>
                    <a:pt x="1789357" y="0"/>
                  </a:lnTo>
                  <a:cubicBezTo>
                    <a:pt x="1825189" y="0"/>
                    <a:pt x="1854237" y="29048"/>
                    <a:pt x="1854237" y="64880"/>
                  </a:cubicBezTo>
                  <a:lnTo>
                    <a:pt x="1854237" y="127108"/>
                  </a:lnTo>
                  <a:cubicBezTo>
                    <a:pt x="1854237" y="162940"/>
                    <a:pt x="1825189" y="191988"/>
                    <a:pt x="1789357" y="191988"/>
                  </a:cubicBezTo>
                  <a:lnTo>
                    <a:pt x="64880" y="191988"/>
                  </a:lnTo>
                  <a:cubicBezTo>
                    <a:pt x="29048" y="191988"/>
                    <a:pt x="0" y="162940"/>
                    <a:pt x="0" y="127108"/>
                  </a:cubicBezTo>
                  <a:lnTo>
                    <a:pt x="0" y="64880"/>
                  </a:lnTo>
                  <a:cubicBezTo>
                    <a:pt x="0" y="29048"/>
                    <a:pt x="29048" y="0"/>
                    <a:pt x="6488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20" id="20"/>
            <p:cNvSpPr txBox="true"/>
            <p:nvPr/>
          </p:nvSpPr>
          <p:spPr>
            <a:xfrm>
              <a:off x="0" y="-104775"/>
              <a:ext cx="1854237" cy="296763"/>
            </a:xfrm>
            <a:prstGeom prst="rect">
              <a:avLst/>
            </a:prstGeom>
          </p:spPr>
          <p:txBody>
            <a:bodyPr anchor="ctr" rtlCol="false" tIns="50800" lIns="50800" bIns="50800" rIns="50800"/>
            <a:lstStyle/>
            <a:p>
              <a:pPr algn="ctr">
                <a:lnSpc>
                  <a:spcPts val="4354"/>
                </a:lnSpc>
              </a:pPr>
              <a:r>
                <a:rPr lang="en-US" sz="2688">
                  <a:solidFill>
                    <a:srgbClr val="FFFFFF"/>
                  </a:solidFill>
                  <a:latin typeface="Montserrat Bold"/>
                </a:rPr>
                <a:t>RBAC - Role Based Access Control</a:t>
              </a:r>
            </a:p>
          </p:txBody>
        </p:sp>
      </p:grpSp>
      <p:sp>
        <p:nvSpPr>
          <p:cNvPr name="Freeform 21" id="21"/>
          <p:cNvSpPr/>
          <p:nvPr/>
        </p:nvSpPr>
        <p:spPr>
          <a:xfrm flipH="false" flipV="false" rot="0">
            <a:off x="865674" y="688767"/>
            <a:ext cx="1776100" cy="2364450"/>
          </a:xfrm>
          <a:custGeom>
            <a:avLst/>
            <a:gdLst/>
            <a:ahLst/>
            <a:cxnLst/>
            <a:rect r="r" b="b" t="t" l="l"/>
            <a:pathLst>
              <a:path h="2364450" w="1776100">
                <a:moveTo>
                  <a:pt x="0" y="0"/>
                </a:moveTo>
                <a:lnTo>
                  <a:pt x="1776100" y="0"/>
                </a:lnTo>
                <a:lnTo>
                  <a:pt x="1776100" y="2364450"/>
                </a:lnTo>
                <a:lnTo>
                  <a:pt x="0" y="23644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11167233" y="-691"/>
            <a:ext cx="6044436" cy="1236042"/>
          </a:xfrm>
          <a:prstGeom prst="rect">
            <a:avLst/>
          </a:prstGeom>
        </p:spPr>
        <p:txBody>
          <a:bodyPr anchor="t" rtlCol="false" tIns="0" lIns="0" bIns="0" rIns="0">
            <a:spAutoFit/>
          </a:bodyPr>
          <a:lstStyle/>
          <a:p>
            <a:pPr algn="l" marL="0" indent="0" lvl="0">
              <a:lnSpc>
                <a:spcPts val="10096"/>
              </a:lnSpc>
            </a:pPr>
            <a:r>
              <a:rPr lang="en-US" sz="7211">
                <a:solidFill>
                  <a:srgbClr val="FFFFFF"/>
                </a:solidFill>
                <a:cs typeface="Montserrat Classic Bold"/>
              </a:rPr>
              <a:t>ניהול הרשאות</a:t>
            </a:r>
          </a:p>
        </p:txBody>
      </p:sp>
      <p:sp>
        <p:nvSpPr>
          <p:cNvPr name="TextBox 23" id="23"/>
          <p:cNvSpPr txBox="true"/>
          <p:nvPr/>
        </p:nvSpPr>
        <p:spPr>
          <a:xfrm rot="0">
            <a:off x="7270356" y="1508608"/>
            <a:ext cx="10369420" cy="1834487"/>
          </a:xfrm>
          <a:prstGeom prst="rect">
            <a:avLst/>
          </a:prstGeom>
        </p:spPr>
        <p:txBody>
          <a:bodyPr anchor="t" rtlCol="false" tIns="0" lIns="0" bIns="0" rIns="0">
            <a:spAutoFit/>
          </a:bodyPr>
          <a:lstStyle/>
          <a:p>
            <a:pPr>
              <a:lnSpc>
                <a:spcPts val="4936"/>
              </a:lnSpc>
            </a:pPr>
            <a:r>
              <a:rPr lang="en-US" sz="3526">
                <a:solidFill>
                  <a:srgbClr val="FFFFFF"/>
                </a:solidFill>
                <a:latin typeface="Open Sans Bold"/>
                <a:cs typeface="Open Sans Bold"/>
              </a:rPr>
              <a:t>עקרון חשוב באבטחת המידע הוא ניהול המידע והאפשרויות, קיימות גישות שונות שמקלות על ניהול הרשאות.</a:t>
            </a:r>
          </a:p>
        </p:txBody>
      </p:sp>
      <p:sp>
        <p:nvSpPr>
          <p:cNvPr name="TextBox 24" id="24"/>
          <p:cNvSpPr txBox="true"/>
          <p:nvPr/>
        </p:nvSpPr>
        <p:spPr>
          <a:xfrm rot="0">
            <a:off x="12455066" y="4463165"/>
            <a:ext cx="5308957" cy="1567625"/>
          </a:xfrm>
          <a:prstGeom prst="rect">
            <a:avLst/>
          </a:prstGeom>
        </p:spPr>
        <p:txBody>
          <a:bodyPr anchor="t" rtlCol="false" tIns="0" lIns="0" bIns="0" rIns="0">
            <a:spAutoFit/>
          </a:bodyPr>
          <a:lstStyle/>
          <a:p>
            <a:pPr>
              <a:lnSpc>
                <a:spcPts val="2527"/>
              </a:lnSpc>
            </a:pPr>
            <a:r>
              <a:rPr lang="en-US" sz="1805">
                <a:solidFill>
                  <a:srgbClr val="FFFFFF"/>
                </a:solidFill>
                <a:latin typeface="Open Sans Bold"/>
                <a:cs typeface="Open Sans Bold"/>
              </a:rPr>
              <a:t>במודל זה ההרשאות נקבעות בהתבסס על מאפיינים (attributes) של המשתמש, המשאב והסביבה. לדוגמה, גיל המשתמש, סוג הנתונים, שעת היום. מאפשר שליטה דינמית וגמישה יותר.</a:t>
            </a:r>
          </a:p>
          <a:p>
            <a:pPr>
              <a:lnSpc>
                <a:spcPts val="2527"/>
              </a:lnSpc>
            </a:pPr>
          </a:p>
        </p:txBody>
      </p:sp>
      <p:sp>
        <p:nvSpPr>
          <p:cNvPr name="TextBox 25" id="25"/>
          <p:cNvSpPr txBox="true"/>
          <p:nvPr/>
        </p:nvSpPr>
        <p:spPr>
          <a:xfrm rot="0">
            <a:off x="12455066" y="6731167"/>
            <a:ext cx="5308957" cy="933663"/>
          </a:xfrm>
          <a:prstGeom prst="rect">
            <a:avLst/>
          </a:prstGeom>
        </p:spPr>
        <p:txBody>
          <a:bodyPr anchor="t" rtlCol="false" tIns="0" lIns="0" bIns="0" rIns="0">
            <a:spAutoFit/>
          </a:bodyPr>
          <a:lstStyle/>
          <a:p>
            <a:pPr>
              <a:lnSpc>
                <a:spcPts val="2527"/>
              </a:lnSpc>
            </a:pPr>
            <a:r>
              <a:rPr lang="en-US" sz="1805">
                <a:solidFill>
                  <a:srgbClr val="FFFFFF"/>
                </a:solidFill>
                <a:latin typeface="Open Sans Bold"/>
                <a:cs typeface="Open Sans Bold"/>
              </a:rPr>
              <a:t>מודל המגדיר מדיניות הרשאות גלובלית בארגון על בסיס חוקים עסקיים. המדיניות קובעת מי רשאי לגשת לאיזו משאב בתנאים מסוימים.</a:t>
            </a:r>
          </a:p>
        </p:txBody>
      </p:sp>
      <p:sp>
        <p:nvSpPr>
          <p:cNvPr name="TextBox 26" id="26"/>
          <p:cNvSpPr txBox="true"/>
          <p:nvPr/>
        </p:nvSpPr>
        <p:spPr>
          <a:xfrm rot="0">
            <a:off x="865674" y="4633871"/>
            <a:ext cx="5308957" cy="1240021"/>
          </a:xfrm>
          <a:prstGeom prst="rect">
            <a:avLst/>
          </a:prstGeom>
        </p:spPr>
        <p:txBody>
          <a:bodyPr anchor="t" rtlCol="false" tIns="0" lIns="0" bIns="0" rIns="0">
            <a:spAutoFit/>
          </a:bodyPr>
          <a:lstStyle/>
          <a:p>
            <a:pPr algn="r">
              <a:lnSpc>
                <a:spcPts val="2527"/>
              </a:lnSpc>
            </a:pPr>
            <a:r>
              <a:rPr lang="en-US" sz="1805">
                <a:solidFill>
                  <a:srgbClr val="FFFFFF"/>
                </a:solidFill>
                <a:latin typeface="Open Sans Bold"/>
                <a:cs typeface="Open Sans Bold"/>
              </a:rPr>
              <a:t>במודל זה רמת הסיווג הביטחוני של המשתמש והמשאב קובעת את זכות הגישה. נפוץ בעיקר ביישומים צבאיים וממשלתיים מאובטחים.</a:t>
            </a:r>
          </a:p>
          <a:p>
            <a:pPr>
              <a:lnSpc>
                <a:spcPts val="2527"/>
              </a:lnSpc>
            </a:pPr>
          </a:p>
        </p:txBody>
      </p:sp>
      <p:sp>
        <p:nvSpPr>
          <p:cNvPr name="TextBox 27" id="27"/>
          <p:cNvSpPr txBox="true"/>
          <p:nvPr/>
        </p:nvSpPr>
        <p:spPr>
          <a:xfrm rot="0">
            <a:off x="865674" y="6870656"/>
            <a:ext cx="5308957" cy="1554346"/>
          </a:xfrm>
          <a:prstGeom prst="rect">
            <a:avLst/>
          </a:prstGeom>
        </p:spPr>
        <p:txBody>
          <a:bodyPr anchor="t" rtlCol="false" tIns="0" lIns="0" bIns="0" rIns="0">
            <a:spAutoFit/>
          </a:bodyPr>
          <a:lstStyle/>
          <a:p>
            <a:pPr algn="r">
              <a:lnSpc>
                <a:spcPts val="2527"/>
              </a:lnSpc>
            </a:pPr>
            <a:r>
              <a:rPr lang="en-US" sz="1805">
                <a:solidFill>
                  <a:srgbClr val="FFFFFF"/>
                </a:solidFill>
                <a:latin typeface="Open Sans Bold"/>
                <a:cs typeface="Open Sans Bold"/>
              </a:rPr>
              <a:t>בגישת RBAC אנחנו יוצרים תפקידים ועבור כל תפקיד אנו מגדירים את ההרשאות המתאימות לו. לאחר מכן ניתן לשייך כל משתמש במערכת לתפקיד מסוים (או יותר), וכך כל משתמש מקבל את ההרשאות הרצויות לו.</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565379" y="414600"/>
            <a:ext cx="17391812" cy="8843700"/>
            <a:chOff x="0" y="0"/>
            <a:chExt cx="4580560" cy="2329205"/>
          </a:xfrm>
        </p:grpSpPr>
        <p:sp>
          <p:nvSpPr>
            <p:cNvPr name="Freeform 4" id="4"/>
            <p:cNvSpPr/>
            <p:nvPr/>
          </p:nvSpPr>
          <p:spPr>
            <a:xfrm flipH="false" flipV="false" rot="0">
              <a:off x="0" y="0"/>
              <a:ext cx="4580560" cy="2329205"/>
            </a:xfrm>
            <a:custGeom>
              <a:avLst/>
              <a:gdLst/>
              <a:ahLst/>
              <a:cxnLst/>
              <a:rect r="r" b="b" t="t" l="l"/>
              <a:pathLst>
                <a:path h="2329205" w="4580560">
                  <a:moveTo>
                    <a:pt x="26264" y="0"/>
                  </a:moveTo>
                  <a:lnTo>
                    <a:pt x="4554296" y="0"/>
                  </a:lnTo>
                  <a:cubicBezTo>
                    <a:pt x="4568801" y="0"/>
                    <a:pt x="4580560" y="11759"/>
                    <a:pt x="4580560" y="26264"/>
                  </a:cubicBezTo>
                  <a:lnTo>
                    <a:pt x="4580560" y="2302941"/>
                  </a:lnTo>
                  <a:cubicBezTo>
                    <a:pt x="4580560" y="2317446"/>
                    <a:pt x="4568801" y="2329205"/>
                    <a:pt x="4554296" y="2329205"/>
                  </a:cubicBezTo>
                  <a:lnTo>
                    <a:pt x="26264" y="2329205"/>
                  </a:lnTo>
                  <a:cubicBezTo>
                    <a:pt x="11759" y="2329205"/>
                    <a:pt x="0" y="2317446"/>
                    <a:pt x="0" y="2302941"/>
                  </a:cubicBezTo>
                  <a:lnTo>
                    <a:pt x="0" y="26264"/>
                  </a:lnTo>
                  <a:cubicBezTo>
                    <a:pt x="0" y="11759"/>
                    <a:pt x="11759" y="0"/>
                    <a:pt x="2626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580560" cy="2424455"/>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13857923" y="3147441"/>
            <a:ext cx="4777722" cy="860220"/>
            <a:chOff x="0" y="0"/>
            <a:chExt cx="1258330" cy="226560"/>
          </a:xfrm>
        </p:grpSpPr>
        <p:sp>
          <p:nvSpPr>
            <p:cNvPr name="Freeform 7" id="7"/>
            <p:cNvSpPr/>
            <p:nvPr/>
          </p:nvSpPr>
          <p:spPr>
            <a:xfrm flipH="false" flipV="false" rot="0">
              <a:off x="0" y="0"/>
              <a:ext cx="1258330" cy="226560"/>
            </a:xfrm>
            <a:custGeom>
              <a:avLst/>
              <a:gdLst/>
              <a:ahLst/>
              <a:cxnLst/>
              <a:rect r="r" b="b" t="t" l="l"/>
              <a:pathLst>
                <a:path h="226560" w="1258330">
                  <a:moveTo>
                    <a:pt x="95605" y="0"/>
                  </a:moveTo>
                  <a:lnTo>
                    <a:pt x="1162725" y="0"/>
                  </a:lnTo>
                  <a:cubicBezTo>
                    <a:pt x="1215526" y="0"/>
                    <a:pt x="1258330" y="42804"/>
                    <a:pt x="1258330" y="95605"/>
                  </a:cubicBezTo>
                  <a:lnTo>
                    <a:pt x="1258330" y="130955"/>
                  </a:lnTo>
                  <a:cubicBezTo>
                    <a:pt x="1258330" y="156311"/>
                    <a:pt x="1248258" y="180629"/>
                    <a:pt x="1230328" y="198558"/>
                  </a:cubicBezTo>
                  <a:cubicBezTo>
                    <a:pt x="1212399" y="216487"/>
                    <a:pt x="1188081" y="226560"/>
                    <a:pt x="1162725" y="226560"/>
                  </a:cubicBezTo>
                  <a:lnTo>
                    <a:pt x="95605" y="226560"/>
                  </a:lnTo>
                  <a:cubicBezTo>
                    <a:pt x="70249" y="226560"/>
                    <a:pt x="45931" y="216487"/>
                    <a:pt x="28002" y="198558"/>
                  </a:cubicBezTo>
                  <a:cubicBezTo>
                    <a:pt x="10073" y="180629"/>
                    <a:pt x="0" y="156311"/>
                    <a:pt x="0" y="130955"/>
                  </a:cubicBezTo>
                  <a:lnTo>
                    <a:pt x="0" y="95605"/>
                  </a:lnTo>
                  <a:cubicBezTo>
                    <a:pt x="0" y="42804"/>
                    <a:pt x="42804" y="0"/>
                    <a:pt x="9560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104775"/>
              <a:ext cx="1258330" cy="33133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Bold"/>
                </a:rPr>
                <a:t>Hierarchical RBAC</a:t>
              </a:r>
            </a:p>
          </p:txBody>
        </p:sp>
      </p:grpSp>
      <p:sp>
        <p:nvSpPr>
          <p:cNvPr name="TextBox 9" id="9"/>
          <p:cNvSpPr txBox="true"/>
          <p:nvPr/>
        </p:nvSpPr>
        <p:spPr>
          <a:xfrm rot="0">
            <a:off x="14472500" y="339242"/>
            <a:ext cx="3167276" cy="1236042"/>
          </a:xfrm>
          <a:prstGeom prst="rect">
            <a:avLst/>
          </a:prstGeom>
        </p:spPr>
        <p:txBody>
          <a:bodyPr anchor="t" rtlCol="false" tIns="0" lIns="0" bIns="0" rIns="0">
            <a:spAutoFit/>
          </a:bodyPr>
          <a:lstStyle/>
          <a:p>
            <a:pPr algn="r" marL="0" indent="0" lvl="0">
              <a:lnSpc>
                <a:spcPts val="10096"/>
              </a:lnSpc>
            </a:pPr>
            <a:r>
              <a:rPr lang="en-US" sz="7211">
                <a:solidFill>
                  <a:srgbClr val="FFFFFF"/>
                </a:solidFill>
                <a:latin typeface="Montserrat Classic Bold"/>
              </a:rPr>
              <a:t>RBAC </a:t>
            </a:r>
          </a:p>
        </p:txBody>
      </p:sp>
      <p:sp>
        <p:nvSpPr>
          <p:cNvPr name="TextBox 10" id="10"/>
          <p:cNvSpPr txBox="true"/>
          <p:nvPr/>
        </p:nvSpPr>
        <p:spPr>
          <a:xfrm rot="0">
            <a:off x="11321343" y="3987570"/>
            <a:ext cx="6507705" cy="1398952"/>
          </a:xfrm>
          <a:prstGeom prst="rect">
            <a:avLst/>
          </a:prstGeom>
        </p:spPr>
        <p:txBody>
          <a:bodyPr anchor="t" rtlCol="false" tIns="0" lIns="0" bIns="0" rIns="0">
            <a:spAutoFit/>
          </a:bodyPr>
          <a:lstStyle/>
          <a:p>
            <a:pPr>
              <a:lnSpc>
                <a:spcPts val="3746"/>
              </a:lnSpc>
            </a:pPr>
            <a:r>
              <a:rPr lang="en-US" sz="2676">
                <a:solidFill>
                  <a:srgbClr val="FFFFFF"/>
                </a:solidFill>
                <a:latin typeface="Open Sans Bold"/>
                <a:cs typeface="Open Sans Bold"/>
              </a:rPr>
              <a:t>תפקידים במודל היררכי שבו תפקידים יכולים לרשת הרשאות מתפקידים אחרים (למשל מנהל מרשה מתפקיד עובד).</a:t>
            </a:r>
          </a:p>
        </p:txBody>
      </p:sp>
      <p:sp>
        <p:nvSpPr>
          <p:cNvPr name="TextBox 11" id="11"/>
          <p:cNvSpPr txBox="true"/>
          <p:nvPr/>
        </p:nvSpPr>
        <p:spPr>
          <a:xfrm rot="0">
            <a:off x="7160518" y="1508608"/>
            <a:ext cx="10369420" cy="1215362"/>
          </a:xfrm>
          <a:prstGeom prst="rect">
            <a:avLst/>
          </a:prstGeom>
        </p:spPr>
        <p:txBody>
          <a:bodyPr anchor="t" rtlCol="false" tIns="0" lIns="0" bIns="0" rIns="0">
            <a:spAutoFit/>
          </a:bodyPr>
          <a:lstStyle/>
          <a:p>
            <a:pPr>
              <a:lnSpc>
                <a:spcPts val="4936"/>
              </a:lnSpc>
            </a:pPr>
            <a:r>
              <a:rPr lang="en-US" sz="3526">
                <a:solidFill>
                  <a:srgbClr val="FFFFFF"/>
                </a:solidFill>
                <a:latin typeface="Open Sans Bold"/>
                <a:cs typeface="Open Sans Bold"/>
              </a:rPr>
              <a:t>ל-RBAC ישנם מספר מודלים שמרחיבים את המודל הבסיסי.</a:t>
            </a:r>
          </a:p>
        </p:txBody>
      </p:sp>
      <p:grpSp>
        <p:nvGrpSpPr>
          <p:cNvPr name="Group 12" id="12"/>
          <p:cNvGrpSpPr/>
          <p:nvPr/>
        </p:nvGrpSpPr>
        <p:grpSpPr>
          <a:xfrm rot="0">
            <a:off x="15304121" y="5677054"/>
            <a:ext cx="3331524" cy="860220"/>
            <a:chOff x="0" y="0"/>
            <a:chExt cx="877438" cy="226560"/>
          </a:xfrm>
        </p:grpSpPr>
        <p:sp>
          <p:nvSpPr>
            <p:cNvPr name="Freeform 13" id="13"/>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4" id="14"/>
            <p:cNvSpPr txBox="true"/>
            <p:nvPr/>
          </p:nvSpPr>
          <p:spPr>
            <a:xfrm>
              <a:off x="0" y="-104775"/>
              <a:ext cx="877438" cy="33133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Bold"/>
                </a:rPr>
                <a:t>Flat RBAC</a:t>
              </a:r>
            </a:p>
          </p:txBody>
        </p:sp>
      </p:grpSp>
      <p:sp>
        <p:nvSpPr>
          <p:cNvPr name="TextBox 15" id="15"/>
          <p:cNvSpPr txBox="true"/>
          <p:nvPr/>
        </p:nvSpPr>
        <p:spPr>
          <a:xfrm rot="0">
            <a:off x="11321343" y="6904006"/>
            <a:ext cx="6507705" cy="929025"/>
          </a:xfrm>
          <a:prstGeom prst="rect">
            <a:avLst/>
          </a:prstGeom>
        </p:spPr>
        <p:txBody>
          <a:bodyPr anchor="t" rtlCol="false" tIns="0" lIns="0" bIns="0" rIns="0">
            <a:spAutoFit/>
          </a:bodyPr>
          <a:lstStyle/>
          <a:p>
            <a:pPr>
              <a:lnSpc>
                <a:spcPts val="3746"/>
              </a:lnSpc>
            </a:pPr>
            <a:r>
              <a:rPr lang="en-US" sz="2676">
                <a:solidFill>
                  <a:srgbClr val="FFFFFF"/>
                </a:solidFill>
                <a:cs typeface="Open Sans Bold"/>
              </a:rPr>
              <a:t>מודל בסיסי עם תפקידים שווי מעמד שאינם מכילים או יורשים מתפקידים אחרים</a:t>
            </a:r>
          </a:p>
        </p:txBody>
      </p:sp>
      <p:grpSp>
        <p:nvGrpSpPr>
          <p:cNvPr name="Group 16" id="16"/>
          <p:cNvGrpSpPr/>
          <p:nvPr/>
        </p:nvGrpSpPr>
        <p:grpSpPr>
          <a:xfrm rot="0">
            <a:off x="-305209" y="3025247"/>
            <a:ext cx="4777722" cy="860220"/>
            <a:chOff x="0" y="0"/>
            <a:chExt cx="1258330" cy="226560"/>
          </a:xfrm>
        </p:grpSpPr>
        <p:sp>
          <p:nvSpPr>
            <p:cNvPr name="Freeform 17" id="17"/>
            <p:cNvSpPr/>
            <p:nvPr/>
          </p:nvSpPr>
          <p:spPr>
            <a:xfrm flipH="false" flipV="false" rot="0">
              <a:off x="0" y="0"/>
              <a:ext cx="1258330" cy="226560"/>
            </a:xfrm>
            <a:custGeom>
              <a:avLst/>
              <a:gdLst/>
              <a:ahLst/>
              <a:cxnLst/>
              <a:rect r="r" b="b" t="t" l="l"/>
              <a:pathLst>
                <a:path h="226560" w="1258330">
                  <a:moveTo>
                    <a:pt x="95605" y="0"/>
                  </a:moveTo>
                  <a:lnTo>
                    <a:pt x="1162725" y="0"/>
                  </a:lnTo>
                  <a:cubicBezTo>
                    <a:pt x="1215526" y="0"/>
                    <a:pt x="1258330" y="42804"/>
                    <a:pt x="1258330" y="95605"/>
                  </a:cubicBezTo>
                  <a:lnTo>
                    <a:pt x="1258330" y="130955"/>
                  </a:lnTo>
                  <a:cubicBezTo>
                    <a:pt x="1258330" y="156311"/>
                    <a:pt x="1248258" y="180629"/>
                    <a:pt x="1230328" y="198558"/>
                  </a:cubicBezTo>
                  <a:cubicBezTo>
                    <a:pt x="1212399" y="216487"/>
                    <a:pt x="1188081" y="226560"/>
                    <a:pt x="1162725" y="226560"/>
                  </a:cubicBezTo>
                  <a:lnTo>
                    <a:pt x="95605" y="226560"/>
                  </a:lnTo>
                  <a:cubicBezTo>
                    <a:pt x="70249" y="226560"/>
                    <a:pt x="45931" y="216487"/>
                    <a:pt x="28002" y="198558"/>
                  </a:cubicBezTo>
                  <a:cubicBezTo>
                    <a:pt x="10073" y="180629"/>
                    <a:pt x="0" y="156311"/>
                    <a:pt x="0" y="130955"/>
                  </a:cubicBezTo>
                  <a:lnTo>
                    <a:pt x="0" y="95605"/>
                  </a:lnTo>
                  <a:cubicBezTo>
                    <a:pt x="0" y="42804"/>
                    <a:pt x="42804" y="0"/>
                    <a:pt x="9560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8" id="18"/>
            <p:cNvSpPr txBox="true"/>
            <p:nvPr/>
          </p:nvSpPr>
          <p:spPr>
            <a:xfrm>
              <a:off x="0" y="-104775"/>
              <a:ext cx="1258330" cy="33133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Bold"/>
                </a:rPr>
                <a:t>Constrained RBAC</a:t>
              </a:r>
            </a:p>
          </p:txBody>
        </p:sp>
      </p:grpSp>
      <p:sp>
        <p:nvSpPr>
          <p:cNvPr name="TextBox 19" id="19"/>
          <p:cNvSpPr txBox="true"/>
          <p:nvPr/>
        </p:nvSpPr>
        <p:spPr>
          <a:xfrm rot="0">
            <a:off x="652813" y="3950511"/>
            <a:ext cx="6507705" cy="3256245"/>
          </a:xfrm>
          <a:prstGeom prst="rect">
            <a:avLst/>
          </a:prstGeom>
        </p:spPr>
        <p:txBody>
          <a:bodyPr anchor="t" rtlCol="false" tIns="0" lIns="0" bIns="0" rIns="0">
            <a:spAutoFit/>
          </a:bodyPr>
          <a:lstStyle/>
          <a:p>
            <a:pPr algn="r">
              <a:lnSpc>
                <a:spcPts val="3746"/>
              </a:lnSpc>
            </a:pPr>
            <a:r>
              <a:rPr lang="en-US" sz="2676">
                <a:solidFill>
                  <a:srgbClr val="FFFFFF"/>
                </a:solidFill>
                <a:latin typeface="Open Sans Bold"/>
                <a:cs typeface="Open Sans Bold"/>
              </a:rPr>
              <a:t>במודל הזה אנו מטילים אילוצים על תפקידים, כאשר האילוצים מגדירים יחסים בין התפקידים.</a:t>
            </a:r>
          </a:p>
          <a:p>
            <a:pPr algn="r">
              <a:lnSpc>
                <a:spcPts val="3746"/>
              </a:lnSpc>
            </a:pPr>
            <a:r>
              <a:rPr lang="en-US" sz="2676">
                <a:solidFill>
                  <a:srgbClr val="FFFFFF"/>
                </a:solidFill>
                <a:latin typeface="Open Sans Bold"/>
                <a:cs typeface="Open Sans Bold"/>
              </a:rPr>
              <a:t>לדוגמה, ניתן להגדיר תפקידים סותרים, כך שאם משתמש משויך לאחד מהתפקידים הוא לא יכול להיות משויך לתפקיד סותר.</a:t>
            </a:r>
          </a:p>
          <a:p>
            <a:pPr algn="r">
              <a:lnSpc>
                <a:spcPts val="3746"/>
              </a:lnSpc>
            </a:pPr>
          </a:p>
        </p:txBody>
      </p:sp>
      <p:grpSp>
        <p:nvGrpSpPr>
          <p:cNvPr name="Group 20" id="20"/>
          <p:cNvGrpSpPr/>
          <p:nvPr/>
        </p:nvGrpSpPr>
        <p:grpSpPr>
          <a:xfrm rot="0">
            <a:off x="-305209" y="6795697"/>
            <a:ext cx="4211874" cy="860220"/>
            <a:chOff x="0" y="0"/>
            <a:chExt cx="1109300" cy="226560"/>
          </a:xfrm>
        </p:grpSpPr>
        <p:sp>
          <p:nvSpPr>
            <p:cNvPr name="Freeform 21" id="21"/>
            <p:cNvSpPr/>
            <p:nvPr/>
          </p:nvSpPr>
          <p:spPr>
            <a:xfrm flipH="false" flipV="false" rot="0">
              <a:off x="0" y="0"/>
              <a:ext cx="1109300" cy="226560"/>
            </a:xfrm>
            <a:custGeom>
              <a:avLst/>
              <a:gdLst/>
              <a:ahLst/>
              <a:cxnLst/>
              <a:rect r="r" b="b" t="t" l="l"/>
              <a:pathLst>
                <a:path h="226560" w="1109300">
                  <a:moveTo>
                    <a:pt x="108449" y="0"/>
                  </a:moveTo>
                  <a:lnTo>
                    <a:pt x="1000851" y="0"/>
                  </a:lnTo>
                  <a:cubicBezTo>
                    <a:pt x="1060746" y="0"/>
                    <a:pt x="1109300" y="48554"/>
                    <a:pt x="1109300" y="108449"/>
                  </a:cubicBezTo>
                  <a:lnTo>
                    <a:pt x="1109300" y="118111"/>
                  </a:lnTo>
                  <a:cubicBezTo>
                    <a:pt x="1109300" y="146873"/>
                    <a:pt x="1097874" y="174458"/>
                    <a:pt x="1077536" y="194796"/>
                  </a:cubicBezTo>
                  <a:cubicBezTo>
                    <a:pt x="1057198" y="215134"/>
                    <a:pt x="1029614" y="226560"/>
                    <a:pt x="1000851" y="226560"/>
                  </a:cubicBezTo>
                  <a:lnTo>
                    <a:pt x="108449" y="226560"/>
                  </a:lnTo>
                  <a:cubicBezTo>
                    <a:pt x="79686" y="226560"/>
                    <a:pt x="52102" y="215134"/>
                    <a:pt x="31764" y="194796"/>
                  </a:cubicBezTo>
                  <a:cubicBezTo>
                    <a:pt x="11426" y="174458"/>
                    <a:pt x="0" y="146873"/>
                    <a:pt x="0" y="118111"/>
                  </a:cubicBezTo>
                  <a:lnTo>
                    <a:pt x="0" y="108449"/>
                  </a:lnTo>
                  <a:cubicBezTo>
                    <a:pt x="0" y="79686"/>
                    <a:pt x="11426" y="52102"/>
                    <a:pt x="31764" y="31764"/>
                  </a:cubicBezTo>
                  <a:cubicBezTo>
                    <a:pt x="52102" y="11426"/>
                    <a:pt x="79686" y="0"/>
                    <a:pt x="10844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22" id="22"/>
            <p:cNvSpPr txBox="true"/>
            <p:nvPr/>
          </p:nvSpPr>
          <p:spPr>
            <a:xfrm>
              <a:off x="0" y="-104775"/>
              <a:ext cx="1109300" cy="33133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Bold"/>
                </a:rPr>
                <a:t>Symmetric RBAC</a:t>
              </a:r>
            </a:p>
          </p:txBody>
        </p:sp>
      </p:grpSp>
      <p:sp>
        <p:nvSpPr>
          <p:cNvPr name="TextBox 23" id="23"/>
          <p:cNvSpPr txBox="true"/>
          <p:nvPr/>
        </p:nvSpPr>
        <p:spPr>
          <a:xfrm rot="0">
            <a:off x="652813" y="7775881"/>
            <a:ext cx="6507705" cy="922620"/>
          </a:xfrm>
          <a:prstGeom prst="rect">
            <a:avLst/>
          </a:prstGeom>
        </p:spPr>
        <p:txBody>
          <a:bodyPr anchor="t" rtlCol="false" tIns="0" lIns="0" bIns="0" rIns="0">
            <a:spAutoFit/>
          </a:bodyPr>
          <a:lstStyle/>
          <a:p>
            <a:pPr algn="r">
              <a:lnSpc>
                <a:spcPts val="3746"/>
              </a:lnSpc>
            </a:pPr>
            <a:r>
              <a:rPr lang="en-US" sz="2676">
                <a:solidFill>
                  <a:srgbClr val="FFFFFF"/>
                </a:solidFill>
                <a:latin typeface="Open Sans Bold"/>
                <a:cs typeface="Open Sans Bold"/>
              </a:rPr>
              <a:t>תפקידים זהים יכולים לפעול הדדית זה על משאבי זה על בסיס שוויון.</a:t>
            </a:r>
          </a:p>
        </p:txBody>
      </p:sp>
      <p:sp>
        <p:nvSpPr>
          <p:cNvPr name="Freeform 24" id="24"/>
          <p:cNvSpPr/>
          <p:nvPr/>
        </p:nvSpPr>
        <p:spPr>
          <a:xfrm flipH="false" flipV="false" rot="0">
            <a:off x="1034920" y="854779"/>
            <a:ext cx="3437594" cy="1869192"/>
          </a:xfrm>
          <a:custGeom>
            <a:avLst/>
            <a:gdLst/>
            <a:ahLst/>
            <a:cxnLst/>
            <a:rect r="r" b="b" t="t" l="l"/>
            <a:pathLst>
              <a:path h="1869192" w="3437594">
                <a:moveTo>
                  <a:pt x="0" y="0"/>
                </a:moveTo>
                <a:lnTo>
                  <a:pt x="3437594" y="0"/>
                </a:lnTo>
                <a:lnTo>
                  <a:pt x="3437594" y="1869192"/>
                </a:lnTo>
                <a:lnTo>
                  <a:pt x="0" y="1869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4276206" y="559496"/>
            <a:ext cx="13595896" cy="8527086"/>
            <a:chOff x="0" y="0"/>
            <a:chExt cx="3580812" cy="2245817"/>
          </a:xfrm>
        </p:grpSpPr>
        <p:sp>
          <p:nvSpPr>
            <p:cNvPr name="Freeform 4" id="4"/>
            <p:cNvSpPr/>
            <p:nvPr/>
          </p:nvSpPr>
          <p:spPr>
            <a:xfrm flipH="false" flipV="false" rot="0">
              <a:off x="0" y="0"/>
              <a:ext cx="3580812" cy="2245817"/>
            </a:xfrm>
            <a:custGeom>
              <a:avLst/>
              <a:gdLst/>
              <a:ahLst/>
              <a:cxnLst/>
              <a:rect r="r" b="b" t="t" l="l"/>
              <a:pathLst>
                <a:path h="2245817" w="3580812">
                  <a:moveTo>
                    <a:pt x="33596" y="0"/>
                  </a:moveTo>
                  <a:lnTo>
                    <a:pt x="3547216" y="0"/>
                  </a:lnTo>
                  <a:cubicBezTo>
                    <a:pt x="3565770" y="0"/>
                    <a:pt x="3580812" y="15042"/>
                    <a:pt x="3580812" y="33596"/>
                  </a:cubicBezTo>
                  <a:lnTo>
                    <a:pt x="3580812" y="2212220"/>
                  </a:lnTo>
                  <a:cubicBezTo>
                    <a:pt x="3580812" y="2230775"/>
                    <a:pt x="3565770" y="2245817"/>
                    <a:pt x="3547216" y="2245817"/>
                  </a:cubicBezTo>
                  <a:lnTo>
                    <a:pt x="33596" y="2245817"/>
                  </a:lnTo>
                  <a:cubicBezTo>
                    <a:pt x="15042" y="2245817"/>
                    <a:pt x="0" y="2230775"/>
                    <a:pt x="0" y="2212220"/>
                  </a:cubicBezTo>
                  <a:lnTo>
                    <a:pt x="0" y="33596"/>
                  </a:lnTo>
                  <a:cubicBezTo>
                    <a:pt x="0" y="15042"/>
                    <a:pt x="15042" y="0"/>
                    <a:pt x="335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580812" cy="234106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5400000">
            <a:off x="-1752010"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3"/>
            <a:stretch>
              <a:fillRect l="0" t="0" r="-21630" b="-396940"/>
            </a:stretch>
          </a:blipFill>
        </p:spPr>
      </p:sp>
      <p:sp>
        <p:nvSpPr>
          <p:cNvPr name="TextBox 7" id="7"/>
          <p:cNvSpPr txBox="true"/>
          <p:nvPr/>
        </p:nvSpPr>
        <p:spPr>
          <a:xfrm rot="0">
            <a:off x="11305335" y="2069535"/>
            <a:ext cx="6303745" cy="1234170"/>
          </a:xfrm>
          <a:prstGeom prst="rect">
            <a:avLst/>
          </a:prstGeom>
        </p:spPr>
        <p:txBody>
          <a:bodyPr anchor="t" rtlCol="false" tIns="0" lIns="0" bIns="0" rIns="0">
            <a:spAutoFit/>
          </a:bodyPr>
          <a:lstStyle/>
          <a:p>
            <a:pPr algn="just" marL="693954" indent="-346977" lvl="1">
              <a:lnSpc>
                <a:spcPts val="5014"/>
              </a:lnSpc>
              <a:buFont typeface="Arial"/>
              <a:buChar char="•"/>
            </a:pPr>
            <a:r>
              <a:rPr lang="en-US" sz="3214">
                <a:solidFill>
                  <a:srgbClr val="FFFFFF"/>
                </a:solidFill>
                <a:latin typeface="Montserrat"/>
              </a:rPr>
              <a:t>cors</a:t>
            </a:r>
          </a:p>
          <a:p>
            <a:pPr algn="just" marL="693954" indent="-346977" lvl="1">
              <a:lnSpc>
                <a:spcPts val="5014"/>
              </a:lnSpc>
              <a:buFont typeface="Arial"/>
              <a:buChar char="•"/>
            </a:pPr>
          </a:p>
        </p:txBody>
      </p:sp>
      <p:sp>
        <p:nvSpPr>
          <p:cNvPr name="TextBox 8" id="8"/>
          <p:cNvSpPr txBox="true"/>
          <p:nvPr/>
        </p:nvSpPr>
        <p:spPr>
          <a:xfrm rot="0">
            <a:off x="6889880" y="962025"/>
            <a:ext cx="10369420" cy="596237"/>
          </a:xfrm>
          <a:prstGeom prst="rect">
            <a:avLst/>
          </a:prstGeom>
        </p:spPr>
        <p:txBody>
          <a:bodyPr anchor="t" rtlCol="false" tIns="0" lIns="0" bIns="0" rIns="0">
            <a:spAutoFit/>
          </a:bodyPr>
          <a:lstStyle/>
          <a:p>
            <a:pPr>
              <a:lnSpc>
                <a:spcPts val="4936"/>
              </a:lnSpc>
            </a:pPr>
            <a:r>
              <a:rPr lang="en-US" sz="3526">
                <a:solidFill>
                  <a:srgbClr val="FFFFFF"/>
                </a:solidFill>
                <a:latin typeface="Open Sans Bold"/>
                <a:cs typeface="Open Sans Bold"/>
              </a:rPr>
              <a:t>קיימים עוד נושאים רבים שחשוב לישם.</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1401671" y="1954838"/>
            <a:ext cx="13105171" cy="5742146"/>
          </a:xfrm>
          <a:prstGeom prst="rect">
            <a:avLst/>
          </a:prstGeom>
        </p:spPr>
        <p:txBody>
          <a:bodyPr anchor="t" rtlCol="false" tIns="0" lIns="0" bIns="0" rIns="0">
            <a:spAutoFit/>
          </a:bodyPr>
          <a:lstStyle/>
          <a:p>
            <a:pPr algn="ctr">
              <a:lnSpc>
                <a:spcPts val="4001"/>
              </a:lnSpc>
            </a:pPr>
            <a:r>
              <a:rPr lang="en-US" sz="2857">
                <a:solidFill>
                  <a:srgbClr val="FFFFFF"/>
                </a:solidFill>
                <a:latin typeface="Open Sans Bold"/>
                <a:cs typeface="Open Sans Bold"/>
              </a:rPr>
              <a:t>חשוב לזכור כי אבטחת מידע היא נושא חשוב מאוד שיש לתת עליו תשומת לב רבה,</a:t>
            </a:r>
          </a:p>
          <a:p>
            <a:pPr algn="ctr">
              <a:lnSpc>
                <a:spcPts val="4001"/>
              </a:lnSpc>
            </a:pPr>
            <a:r>
              <a:rPr lang="en-US" sz="2857">
                <a:solidFill>
                  <a:srgbClr val="FFFFFF"/>
                </a:solidFill>
                <a:latin typeface="Open Sans Bold"/>
                <a:cs typeface="Open Sans Bold"/>
              </a:rPr>
              <a:t>כאן סקרנו חלק מהעקרונות החשובים כדי לישם אתר מאובטח, אך יש הרבה שיש כדי לאבטח את האתר בצורה הרמטית.</a:t>
            </a:r>
          </a:p>
          <a:p>
            <a:pPr algn="ctr">
              <a:lnSpc>
                <a:spcPts val="4001"/>
              </a:lnSpc>
            </a:pPr>
          </a:p>
          <a:p>
            <a:pPr algn="ctr">
              <a:lnSpc>
                <a:spcPts val="4001"/>
              </a:lnSpc>
            </a:pPr>
          </a:p>
          <a:p>
            <a:pPr algn="ctr">
              <a:lnSpc>
                <a:spcPts val="3772"/>
              </a:lnSpc>
            </a:pPr>
            <a:r>
              <a:rPr lang="en-US" sz="2694">
                <a:solidFill>
                  <a:srgbClr val="FFFFFF"/>
                </a:solidFill>
                <a:cs typeface="Open Sans Bold"/>
              </a:rPr>
              <a:t>ולכן מומלץ מאוד לעיין</a:t>
            </a:r>
            <a:r>
              <a:rPr lang="en-US" sz="2694">
                <a:solidFill>
                  <a:srgbClr val="FFFFFF"/>
                </a:solidFill>
                <a:latin typeface="Open Sans Bold"/>
                <a:cs typeface="Open Sans Bold"/>
              </a:rPr>
              <a:t> במדריך המלא לבדיקת אבטחת אתר ניתן למצוא בקישור- </a:t>
            </a:r>
          </a:p>
          <a:p>
            <a:pPr algn="ctr">
              <a:lnSpc>
                <a:spcPts val="3772"/>
              </a:lnSpc>
            </a:pPr>
            <a:r>
              <a:rPr lang="en-US" sz="2694" u="sng">
                <a:solidFill>
                  <a:srgbClr val="FFFFFF"/>
                </a:solidFill>
                <a:latin typeface="Open Sans Bold"/>
                <a:hlinkClick r:id="rId3" tooltip="https://github.com/OWASP/wstg"/>
              </a:rPr>
              <a:t>https://github.com/OWASP/wstg/tree/master/document</a:t>
            </a:r>
          </a:p>
          <a:p>
            <a:pPr algn="ctr">
              <a:lnSpc>
                <a:spcPts val="3772"/>
              </a:lnSpc>
            </a:pPr>
            <a:r>
              <a:rPr lang="en-US" sz="2694" u="sng">
                <a:solidFill>
                  <a:srgbClr val="FFFFFF"/>
                </a:solidFill>
                <a:latin typeface="Open Sans Bold"/>
                <a:cs typeface="Open Sans Bold"/>
              </a:rPr>
              <a:t>שנכתב על ידי OWASP</a:t>
            </a:r>
          </a:p>
          <a:p>
            <a:pPr algn="ctr">
              <a:lnSpc>
                <a:spcPts val="3543"/>
              </a:lnSpc>
            </a:pPr>
          </a:p>
          <a:p>
            <a:pPr algn="ctr">
              <a:lnSpc>
                <a:spcPts val="3543"/>
              </a:lnSpc>
            </a:pPr>
            <a:r>
              <a:rPr lang="en-US" sz="2531" u="sng">
                <a:solidFill>
                  <a:srgbClr val="FFFFFF"/>
                </a:solidFill>
                <a:latin typeface="Open Sans Bold"/>
              </a:rPr>
              <a:t>(</a:t>
            </a:r>
            <a:r>
              <a:rPr lang="en-US" sz="2531">
                <a:solidFill>
                  <a:srgbClr val="FFFFFF"/>
                </a:solidFill>
                <a:latin typeface="Open Sans Bold"/>
                <a:cs typeface="Open Sans Bold"/>
              </a:rPr>
              <a:t> OWASP  היא קהילה מקוונת בתחום של אבטחת יישומי אינטרנט אשר יוצרת מאמרים, מתודולוגיות, תיעוד, כלים וטכנולוגיות, זמינים באופן חופשי.)</a:t>
            </a:r>
          </a:p>
          <a:p>
            <a:pPr algn="ctr">
              <a:lnSpc>
                <a:spcPts val="3772"/>
              </a:lnSpc>
            </a:pPr>
          </a:p>
        </p:txBody>
      </p:sp>
      <p:sp>
        <p:nvSpPr>
          <p:cNvPr name="Freeform 7" id="7"/>
          <p:cNvSpPr/>
          <p:nvPr/>
        </p:nvSpPr>
        <p:spPr>
          <a:xfrm flipH="false" flipV="false" rot="0">
            <a:off x="13660900" y="3800411"/>
            <a:ext cx="4627100" cy="6486589"/>
          </a:xfrm>
          <a:custGeom>
            <a:avLst/>
            <a:gdLst/>
            <a:ahLst/>
            <a:cxnLst/>
            <a:rect r="r" b="b" t="t" l="l"/>
            <a:pathLst>
              <a:path h="6486589" w="4627100">
                <a:moveTo>
                  <a:pt x="0" y="0"/>
                </a:moveTo>
                <a:lnTo>
                  <a:pt x="4627100" y="0"/>
                </a:lnTo>
                <a:lnTo>
                  <a:pt x="4627100" y="6486589"/>
                </a:lnTo>
                <a:lnTo>
                  <a:pt x="0" y="6486589"/>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500633" y="3194186"/>
            <a:ext cx="9978254" cy="4784883"/>
            <a:chOff x="0" y="0"/>
            <a:chExt cx="2951125" cy="1415156"/>
          </a:xfrm>
        </p:grpSpPr>
        <p:sp>
          <p:nvSpPr>
            <p:cNvPr name="Freeform 4" id="4"/>
            <p:cNvSpPr/>
            <p:nvPr/>
          </p:nvSpPr>
          <p:spPr>
            <a:xfrm flipH="false" flipV="false" rot="0">
              <a:off x="0" y="0"/>
              <a:ext cx="2951125" cy="1415156"/>
            </a:xfrm>
            <a:custGeom>
              <a:avLst/>
              <a:gdLst/>
              <a:ahLst/>
              <a:cxnLst/>
              <a:rect r="r" b="b" t="t" l="l"/>
              <a:pathLst>
                <a:path h="1415156" w="2951125">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951125" cy="1510406"/>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6" id="6"/>
          <p:cNvSpPr/>
          <p:nvPr/>
        </p:nvSpPr>
        <p:spPr>
          <a:xfrm>
            <a:off x="1927110" y="6841917"/>
            <a:ext cx="9118141" cy="0"/>
          </a:xfrm>
          <a:prstGeom prst="line">
            <a:avLst/>
          </a:prstGeom>
          <a:ln cap="flat" w="66675">
            <a:solidFill>
              <a:srgbClr val="FFFFFF"/>
            </a:solidFill>
            <a:prstDash val="solid"/>
            <a:headEnd type="oval" len="lg" w="lg"/>
            <a:tailEnd type="oval" len="lg" w="lg"/>
          </a:ln>
        </p:spPr>
      </p:sp>
      <p:sp>
        <p:nvSpPr>
          <p:cNvPr name="Freeform 7" id="7"/>
          <p:cNvSpPr/>
          <p:nvPr/>
        </p:nvSpPr>
        <p:spPr>
          <a:xfrm flipH="false" flipV="false" rot="-5400000">
            <a:off x="7610259" y="7659774"/>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3"/>
            <a:stretch>
              <a:fillRect l="-557972" t="0" r="0" b="0"/>
            </a:stretch>
          </a:blipFill>
        </p:spPr>
      </p:sp>
      <p:sp>
        <p:nvSpPr>
          <p:cNvPr name="Freeform 8" id="8"/>
          <p:cNvSpPr/>
          <p:nvPr/>
        </p:nvSpPr>
        <p:spPr>
          <a:xfrm flipH="false" flipV="false" rot="5400000">
            <a:off x="10413250" y="-1799342"/>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3"/>
            <a:stretch>
              <a:fillRect l="-557972" t="0" r="0" b="0"/>
            </a:stretch>
          </a:blipFill>
        </p:spPr>
      </p:sp>
      <p:sp>
        <p:nvSpPr>
          <p:cNvPr name="Freeform 9" id="9"/>
          <p:cNvSpPr/>
          <p:nvPr/>
        </p:nvSpPr>
        <p:spPr>
          <a:xfrm flipH="false" flipV="false" rot="0">
            <a:off x="11670176" y="2554570"/>
            <a:ext cx="6086940" cy="6064114"/>
          </a:xfrm>
          <a:custGeom>
            <a:avLst/>
            <a:gdLst/>
            <a:ahLst/>
            <a:cxnLst/>
            <a:rect r="r" b="b" t="t" l="l"/>
            <a:pathLst>
              <a:path h="6064114" w="6086940">
                <a:moveTo>
                  <a:pt x="0" y="0"/>
                </a:moveTo>
                <a:lnTo>
                  <a:pt x="6086940" y="0"/>
                </a:lnTo>
                <a:lnTo>
                  <a:pt x="6086940" y="6064114"/>
                </a:lnTo>
                <a:lnTo>
                  <a:pt x="0" y="6064114"/>
                </a:lnTo>
                <a:lnTo>
                  <a:pt x="0" y="0"/>
                </a:lnTo>
                <a:close/>
              </a:path>
            </a:pathLst>
          </a:custGeom>
          <a:blipFill>
            <a:blip r:embed="rId4"/>
            <a:stretch>
              <a:fillRect l="0" t="0" r="0" b="0"/>
            </a:stretch>
          </a:blipFill>
        </p:spPr>
      </p:sp>
      <p:sp>
        <p:nvSpPr>
          <p:cNvPr name="TextBox 10" id="10"/>
          <p:cNvSpPr txBox="true"/>
          <p:nvPr/>
        </p:nvSpPr>
        <p:spPr>
          <a:xfrm rot="0">
            <a:off x="2150151" y="4749878"/>
            <a:ext cx="8679219" cy="1637400"/>
          </a:xfrm>
          <a:prstGeom prst="rect">
            <a:avLst/>
          </a:prstGeom>
        </p:spPr>
        <p:txBody>
          <a:bodyPr anchor="t" rtlCol="false" tIns="0" lIns="0" bIns="0" rIns="0">
            <a:spAutoFit/>
          </a:bodyPr>
          <a:lstStyle/>
          <a:p>
            <a:pPr algn="ctr" marL="0" indent="0" lvl="0">
              <a:lnSpc>
                <a:spcPts val="13321"/>
              </a:lnSpc>
              <a:spcBef>
                <a:spcPct val="0"/>
              </a:spcBef>
            </a:pPr>
            <a:r>
              <a:rPr lang="en-US" sz="9515">
                <a:solidFill>
                  <a:srgbClr val="FFFFFF"/>
                </a:solidFill>
                <a:latin typeface="Montserrat Classic Bold"/>
              </a:rPr>
              <a:t>T</a:t>
            </a:r>
            <a:r>
              <a:rPr lang="en-US" sz="9515" strike="noStrike" u="none">
                <a:solidFill>
                  <a:srgbClr val="FFFFFF"/>
                </a:solidFill>
                <a:latin typeface="Montserrat Classic Bold"/>
              </a:rPr>
              <a: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977154" y="485645"/>
            <a:ext cx="15809088" cy="8772655"/>
            <a:chOff x="0" y="0"/>
            <a:chExt cx="4163711" cy="2310494"/>
          </a:xfrm>
        </p:grpSpPr>
        <p:sp>
          <p:nvSpPr>
            <p:cNvPr name="Freeform 4" id="4"/>
            <p:cNvSpPr/>
            <p:nvPr/>
          </p:nvSpPr>
          <p:spPr>
            <a:xfrm flipH="false" flipV="false" rot="0">
              <a:off x="0" y="0"/>
              <a:ext cx="4163711" cy="2310494"/>
            </a:xfrm>
            <a:custGeom>
              <a:avLst/>
              <a:gdLst/>
              <a:ahLst/>
              <a:cxnLst/>
              <a:rect r="r" b="b" t="t" l="l"/>
              <a:pathLst>
                <a:path h="2310494" w="4163711">
                  <a:moveTo>
                    <a:pt x="28893" y="0"/>
                  </a:moveTo>
                  <a:lnTo>
                    <a:pt x="4134817" y="0"/>
                  </a:lnTo>
                  <a:cubicBezTo>
                    <a:pt x="4150775" y="0"/>
                    <a:pt x="4163711" y="12936"/>
                    <a:pt x="4163711" y="28893"/>
                  </a:cubicBezTo>
                  <a:lnTo>
                    <a:pt x="4163711" y="2281601"/>
                  </a:lnTo>
                  <a:cubicBezTo>
                    <a:pt x="4163711" y="2297558"/>
                    <a:pt x="4150775" y="2310494"/>
                    <a:pt x="4134817" y="2310494"/>
                  </a:cubicBezTo>
                  <a:lnTo>
                    <a:pt x="28893" y="2310494"/>
                  </a:lnTo>
                  <a:cubicBezTo>
                    <a:pt x="12936" y="2310494"/>
                    <a:pt x="0" y="2297558"/>
                    <a:pt x="0" y="2281601"/>
                  </a:cubicBezTo>
                  <a:lnTo>
                    <a:pt x="0" y="28893"/>
                  </a:lnTo>
                  <a:cubicBezTo>
                    <a:pt x="0" y="12936"/>
                    <a:pt x="12936" y="0"/>
                    <a:pt x="28893"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4163711" cy="2405744"/>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5400000">
            <a:off x="-1752010"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3"/>
            <a:stretch>
              <a:fillRect l="0" t="0" r="-21630" b="-396940"/>
            </a:stretch>
          </a:blipFill>
        </p:spPr>
      </p:sp>
      <p:sp>
        <p:nvSpPr>
          <p:cNvPr name="Freeform 7" id="7"/>
          <p:cNvSpPr/>
          <p:nvPr/>
        </p:nvSpPr>
        <p:spPr>
          <a:xfrm flipH="false" flipV="false" rot="0">
            <a:off x="-733995" y="2057400"/>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4"/>
            <a:stretch>
              <a:fillRect l="0" t="0" r="0" b="0"/>
            </a:stretch>
          </a:blipFill>
        </p:spPr>
      </p:sp>
      <p:sp>
        <p:nvSpPr>
          <p:cNvPr name="TextBox 8" id="8"/>
          <p:cNvSpPr txBox="true"/>
          <p:nvPr/>
        </p:nvSpPr>
        <p:spPr>
          <a:xfrm rot="0">
            <a:off x="5378540" y="1287780"/>
            <a:ext cx="11940150" cy="861895"/>
          </a:xfrm>
          <a:prstGeom prst="rect">
            <a:avLst/>
          </a:prstGeom>
        </p:spPr>
        <p:txBody>
          <a:bodyPr anchor="t" rtlCol="false" tIns="0" lIns="0" bIns="0" rIns="0">
            <a:spAutoFit/>
          </a:bodyPr>
          <a:lstStyle/>
          <a:p>
            <a:pPr>
              <a:lnSpc>
                <a:spcPts val="6704"/>
              </a:lnSpc>
            </a:pPr>
            <a:r>
              <a:rPr lang="en-US" sz="5933">
                <a:solidFill>
                  <a:srgbClr val="FFFFFF"/>
                </a:solidFill>
                <a:latin typeface="Open Sauce Heavy"/>
                <a:cs typeface="Open Sauce Heavy"/>
              </a:rPr>
              <a:t>כלל: לעולם לא תמצא אתר ללא פרצות!</a:t>
            </a:r>
          </a:p>
        </p:txBody>
      </p:sp>
      <p:sp>
        <p:nvSpPr>
          <p:cNvPr name="TextBox 9" id="9"/>
          <p:cNvSpPr txBox="true"/>
          <p:nvPr/>
        </p:nvSpPr>
        <p:spPr>
          <a:xfrm rot="0">
            <a:off x="10634857" y="2638400"/>
            <a:ext cx="6683833" cy="639945"/>
          </a:xfrm>
          <a:prstGeom prst="rect">
            <a:avLst/>
          </a:prstGeom>
        </p:spPr>
        <p:txBody>
          <a:bodyPr anchor="t" rtlCol="false" tIns="0" lIns="0" bIns="0" rIns="0">
            <a:spAutoFit/>
          </a:bodyPr>
          <a:lstStyle/>
          <a:p>
            <a:pPr algn="just">
              <a:lnSpc>
                <a:spcPts val="5266"/>
              </a:lnSpc>
            </a:pPr>
            <a:r>
              <a:rPr lang="en-US" sz="3761">
                <a:solidFill>
                  <a:srgbClr val="FFFFFF"/>
                </a:solidFill>
                <a:latin typeface="Open Sans Bold"/>
                <a:cs typeface="Open Sans Bold"/>
              </a:rPr>
              <a:t>אז למה לבנות אתר מאובטח?!</a:t>
            </a:r>
          </a:p>
        </p:txBody>
      </p:sp>
      <p:sp>
        <p:nvSpPr>
          <p:cNvPr name="TextBox 10" id="10"/>
          <p:cNvSpPr txBox="true"/>
          <p:nvPr/>
        </p:nvSpPr>
        <p:spPr>
          <a:xfrm rot="0">
            <a:off x="6093195" y="3776595"/>
            <a:ext cx="11225495" cy="3046819"/>
          </a:xfrm>
          <a:prstGeom prst="rect">
            <a:avLst/>
          </a:prstGeom>
        </p:spPr>
        <p:txBody>
          <a:bodyPr anchor="t" rtlCol="false" tIns="0" lIns="0" bIns="0" rIns="0">
            <a:spAutoFit/>
          </a:bodyPr>
          <a:lstStyle/>
          <a:p>
            <a:pPr algn="just">
              <a:lnSpc>
                <a:spcPts val="4019"/>
              </a:lnSpc>
            </a:pPr>
            <a:r>
              <a:rPr lang="en-US" sz="2870">
                <a:solidFill>
                  <a:srgbClr val="FFFFFF"/>
                </a:solidFill>
                <a:latin typeface="Open Sans Bold"/>
                <a:cs typeface="Open Sans Bold"/>
              </a:rPr>
              <a:t>שני חברים הלכו ביער עד שלפתע נתקלו בדוב רעב, שני החברים החלו לרוץ הכי מהר שרק יכלו, תוך כדי הריצה שם לב האחד כי הדוב רץ הרבה יותר מהם והוא עוד קצת ישיג אותם... פנה לחבר שלו ואמר לו למה אנחנו רצים הרי מימלא לא נצליח להיות מהירים יותר מהדוב?</a:t>
            </a:r>
          </a:p>
          <a:p>
            <a:pPr algn="just">
              <a:lnSpc>
                <a:spcPts val="4019"/>
              </a:lnSpc>
            </a:pPr>
            <a:r>
              <a:rPr lang="en-US" sz="2870">
                <a:solidFill>
                  <a:srgbClr val="FFFFFF"/>
                </a:solidFill>
                <a:latin typeface="Open Sans Bold"/>
                <a:cs typeface="Open Sans Bold"/>
              </a:rPr>
              <a:t>ענה לו החבר, אני לא צריך לרוץ יותר מהר מהדוב, אני צריך לרוץ יותר מהר ממך.</a:t>
            </a:r>
          </a:p>
        </p:txBody>
      </p:sp>
      <p:sp>
        <p:nvSpPr>
          <p:cNvPr name="TextBox 11" id="11"/>
          <p:cNvSpPr txBox="true"/>
          <p:nvPr/>
        </p:nvSpPr>
        <p:spPr>
          <a:xfrm rot="0">
            <a:off x="2785441" y="7816711"/>
            <a:ext cx="14785980" cy="696716"/>
          </a:xfrm>
          <a:prstGeom prst="rect">
            <a:avLst/>
          </a:prstGeom>
        </p:spPr>
        <p:txBody>
          <a:bodyPr anchor="t" rtlCol="false" tIns="0" lIns="0" bIns="0" rIns="0">
            <a:spAutoFit/>
          </a:bodyPr>
          <a:lstStyle/>
          <a:p>
            <a:pPr algn="just">
              <a:lnSpc>
                <a:spcPts val="5612"/>
              </a:lnSpc>
            </a:pPr>
            <a:r>
              <a:rPr lang="en-US" sz="4009">
                <a:solidFill>
                  <a:srgbClr val="FFFFFF"/>
                </a:solidFill>
                <a:latin typeface="Open Sans Bold"/>
                <a:cs typeface="Open Sans Bold"/>
              </a:rPr>
              <a:t>בcyber חשוב להיות בטוחים יותר מאחרים כדי לא להיות טרף קל!</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149731" y="5318774"/>
            <a:ext cx="3654083" cy="3939526"/>
            <a:chOff x="0" y="0"/>
            <a:chExt cx="1022038" cy="1101876"/>
          </a:xfrm>
        </p:grpSpPr>
        <p:sp>
          <p:nvSpPr>
            <p:cNvPr name="Freeform 4" id="4"/>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2127080" y="4532327"/>
            <a:ext cx="1699385" cy="169938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8" id="8"/>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Classic Bold"/>
                </a:rPr>
                <a:t>01</a:t>
              </a:r>
            </a:p>
          </p:txBody>
        </p:sp>
      </p:grpSp>
      <p:grpSp>
        <p:nvGrpSpPr>
          <p:cNvPr name="Group 9" id="9"/>
          <p:cNvGrpSpPr/>
          <p:nvPr/>
        </p:nvGrpSpPr>
        <p:grpSpPr>
          <a:xfrm rot="0">
            <a:off x="418977" y="292042"/>
            <a:ext cx="8496276" cy="3673259"/>
            <a:chOff x="0" y="0"/>
            <a:chExt cx="2512822" cy="1086387"/>
          </a:xfrm>
        </p:grpSpPr>
        <p:sp>
          <p:nvSpPr>
            <p:cNvPr name="Freeform 10" id="10"/>
            <p:cNvSpPr/>
            <p:nvPr/>
          </p:nvSpPr>
          <p:spPr>
            <a:xfrm flipH="false" flipV="false" rot="0">
              <a:off x="0" y="0"/>
              <a:ext cx="2512822" cy="1086387"/>
            </a:xfrm>
            <a:custGeom>
              <a:avLst/>
              <a:gdLst/>
              <a:ahLst/>
              <a:cxnLst/>
              <a:rect r="r" b="b" t="t" l="l"/>
              <a:pathLst>
                <a:path h="1086387" w="2512822">
                  <a:moveTo>
                    <a:pt x="53762" y="0"/>
                  </a:moveTo>
                  <a:lnTo>
                    <a:pt x="2459060" y="0"/>
                  </a:lnTo>
                  <a:cubicBezTo>
                    <a:pt x="2488752" y="0"/>
                    <a:pt x="2512822" y="24070"/>
                    <a:pt x="2512822" y="53762"/>
                  </a:cubicBezTo>
                  <a:lnTo>
                    <a:pt x="2512822" y="1032626"/>
                  </a:lnTo>
                  <a:cubicBezTo>
                    <a:pt x="2512822" y="1062317"/>
                    <a:pt x="2488752" y="1086387"/>
                    <a:pt x="2459060" y="1086387"/>
                  </a:cubicBezTo>
                  <a:lnTo>
                    <a:pt x="53762" y="1086387"/>
                  </a:lnTo>
                  <a:cubicBezTo>
                    <a:pt x="39503" y="1086387"/>
                    <a:pt x="25829" y="1080723"/>
                    <a:pt x="15746" y="1070641"/>
                  </a:cubicBezTo>
                  <a:cubicBezTo>
                    <a:pt x="5664" y="1060559"/>
                    <a:pt x="0" y="1046884"/>
                    <a:pt x="0" y="1032626"/>
                  </a:cubicBezTo>
                  <a:lnTo>
                    <a:pt x="0" y="53762"/>
                  </a:lnTo>
                  <a:cubicBezTo>
                    <a:pt x="0" y="24070"/>
                    <a:pt x="24070" y="0"/>
                    <a:pt x="53762"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512822" cy="1181637"/>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2" id="12"/>
          <p:cNvGrpSpPr/>
          <p:nvPr/>
        </p:nvGrpSpPr>
        <p:grpSpPr>
          <a:xfrm rot="0">
            <a:off x="5261170" y="5318774"/>
            <a:ext cx="3654083" cy="3939526"/>
            <a:chOff x="0" y="0"/>
            <a:chExt cx="1022038" cy="1101876"/>
          </a:xfrm>
        </p:grpSpPr>
        <p:sp>
          <p:nvSpPr>
            <p:cNvPr name="Freeform 13" id="13"/>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4" id="14"/>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5" id="15"/>
          <p:cNvGrpSpPr/>
          <p:nvPr/>
        </p:nvGrpSpPr>
        <p:grpSpPr>
          <a:xfrm rot="0">
            <a:off x="6238518" y="4532327"/>
            <a:ext cx="1699385" cy="169938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17" id="17"/>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Classic Bold"/>
                </a:rPr>
                <a:t>02</a:t>
              </a:r>
            </a:p>
          </p:txBody>
        </p:sp>
      </p:grpSp>
      <p:grpSp>
        <p:nvGrpSpPr>
          <p:cNvPr name="Group 18" id="18"/>
          <p:cNvGrpSpPr/>
          <p:nvPr/>
        </p:nvGrpSpPr>
        <p:grpSpPr>
          <a:xfrm rot="0">
            <a:off x="9372678" y="5318774"/>
            <a:ext cx="3654083" cy="3939526"/>
            <a:chOff x="0" y="0"/>
            <a:chExt cx="1022038" cy="1101876"/>
          </a:xfrm>
        </p:grpSpPr>
        <p:sp>
          <p:nvSpPr>
            <p:cNvPr name="Freeform 19" id="19"/>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20" id="20"/>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1" id="21"/>
          <p:cNvGrpSpPr/>
          <p:nvPr/>
        </p:nvGrpSpPr>
        <p:grpSpPr>
          <a:xfrm rot="0">
            <a:off x="10350026" y="4532327"/>
            <a:ext cx="1699385" cy="169938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23" id="23"/>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Classic Bold"/>
                </a:rPr>
                <a:t>03</a:t>
              </a:r>
            </a:p>
          </p:txBody>
        </p:sp>
      </p:grpSp>
      <p:grpSp>
        <p:nvGrpSpPr>
          <p:cNvPr name="Group 24" id="24"/>
          <p:cNvGrpSpPr/>
          <p:nvPr/>
        </p:nvGrpSpPr>
        <p:grpSpPr>
          <a:xfrm rot="0">
            <a:off x="13484186" y="5318774"/>
            <a:ext cx="3654083" cy="3939526"/>
            <a:chOff x="0" y="0"/>
            <a:chExt cx="1022038" cy="1101876"/>
          </a:xfrm>
        </p:grpSpPr>
        <p:sp>
          <p:nvSpPr>
            <p:cNvPr name="Freeform 25" id="25"/>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26" id="26"/>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7" id="27"/>
          <p:cNvGrpSpPr/>
          <p:nvPr/>
        </p:nvGrpSpPr>
        <p:grpSpPr>
          <a:xfrm rot="0">
            <a:off x="14461535" y="4532327"/>
            <a:ext cx="1699385" cy="169938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29" id="29"/>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strike="noStrike" u="none">
                  <a:solidFill>
                    <a:srgbClr val="FFFFFF"/>
                  </a:solidFill>
                  <a:latin typeface="Montserrat Classic Bold"/>
                </a:rPr>
                <a:t>04</a:t>
              </a:r>
            </a:p>
          </p:txBody>
        </p:sp>
      </p:grpSp>
      <p:sp>
        <p:nvSpPr>
          <p:cNvPr name="Freeform 30" id="30"/>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TextBox 31" id="31"/>
          <p:cNvSpPr txBox="true"/>
          <p:nvPr/>
        </p:nvSpPr>
        <p:spPr>
          <a:xfrm rot="0">
            <a:off x="985512" y="580358"/>
            <a:ext cx="6952392" cy="2991853"/>
          </a:xfrm>
          <a:prstGeom prst="rect">
            <a:avLst/>
          </a:prstGeom>
        </p:spPr>
        <p:txBody>
          <a:bodyPr anchor="t" rtlCol="false" tIns="0" lIns="0" bIns="0" rIns="0">
            <a:spAutoFit/>
          </a:bodyPr>
          <a:lstStyle/>
          <a:p>
            <a:pPr algn="l" marL="0" indent="0" lvl="0">
              <a:lnSpc>
                <a:spcPts val="7963"/>
              </a:lnSpc>
              <a:spcBef>
                <a:spcPct val="0"/>
              </a:spcBef>
            </a:pPr>
            <a:r>
              <a:rPr lang="en-US" sz="5687">
                <a:solidFill>
                  <a:srgbClr val="FFFFFF"/>
                </a:solidFill>
                <a:latin typeface="Montserrat Classic Bold"/>
              </a:rPr>
              <a:t>4</a:t>
            </a:r>
            <a:r>
              <a:rPr lang="en-US" sz="5687">
                <a:solidFill>
                  <a:srgbClr val="FFFFFF"/>
                </a:solidFill>
                <a:latin typeface="Montserrat Classic Bold"/>
              </a:rPr>
              <a:t> steps to make your website secure </a:t>
            </a:r>
          </a:p>
        </p:txBody>
      </p:sp>
      <p:sp>
        <p:nvSpPr>
          <p:cNvPr name="TextBox 32" id="32"/>
          <p:cNvSpPr txBox="true"/>
          <p:nvPr/>
        </p:nvSpPr>
        <p:spPr>
          <a:xfrm rot="0">
            <a:off x="1367219" y="6136463"/>
            <a:ext cx="2722375" cy="2761547"/>
          </a:xfrm>
          <a:prstGeom prst="rect">
            <a:avLst/>
          </a:prstGeom>
        </p:spPr>
        <p:txBody>
          <a:bodyPr anchor="t" rtlCol="false" tIns="0" lIns="0" bIns="0" rIns="0">
            <a:spAutoFit/>
          </a:bodyPr>
          <a:lstStyle/>
          <a:p>
            <a:pPr algn="l" marL="0" indent="0" lvl="0">
              <a:lnSpc>
                <a:spcPts val="7388"/>
              </a:lnSpc>
              <a:spcBef>
                <a:spcPct val="0"/>
              </a:spcBef>
            </a:pPr>
            <a:r>
              <a:rPr lang="en-US" sz="5277">
                <a:solidFill>
                  <a:srgbClr val="FFFFFF"/>
                </a:solidFill>
                <a:latin typeface="Montserrat Classic Bold"/>
                <a:cs typeface="Montserrat Classic Bold"/>
              </a:rPr>
              <a:t>אבטחת תעבורת נתונים.</a:t>
            </a:r>
          </a:p>
        </p:txBody>
      </p:sp>
      <p:sp>
        <p:nvSpPr>
          <p:cNvPr name="TextBox 33" id="33"/>
          <p:cNvSpPr txBox="true"/>
          <p:nvPr/>
        </p:nvSpPr>
        <p:spPr>
          <a:xfrm rot="0">
            <a:off x="5727023" y="6240532"/>
            <a:ext cx="2722375" cy="1828097"/>
          </a:xfrm>
          <a:prstGeom prst="rect">
            <a:avLst/>
          </a:prstGeom>
        </p:spPr>
        <p:txBody>
          <a:bodyPr anchor="t" rtlCol="false" tIns="0" lIns="0" bIns="0" rIns="0">
            <a:spAutoFit/>
          </a:bodyPr>
          <a:lstStyle/>
          <a:p>
            <a:pPr algn="l" marL="0" indent="0" lvl="0">
              <a:lnSpc>
                <a:spcPts val="7388"/>
              </a:lnSpc>
              <a:spcBef>
                <a:spcPct val="0"/>
              </a:spcBef>
            </a:pPr>
            <a:r>
              <a:rPr lang="en-US" sz="5277">
                <a:solidFill>
                  <a:srgbClr val="FFFFFF"/>
                </a:solidFill>
                <a:latin typeface="Montserrat Classic Bold"/>
                <a:cs typeface="Montserrat Classic Bold"/>
              </a:rPr>
              <a:t>הגנה על צד לקוח.</a:t>
            </a:r>
          </a:p>
        </p:txBody>
      </p:sp>
      <p:sp>
        <p:nvSpPr>
          <p:cNvPr name="TextBox 34" id="34"/>
          <p:cNvSpPr txBox="true"/>
          <p:nvPr/>
        </p:nvSpPr>
        <p:spPr>
          <a:xfrm rot="0">
            <a:off x="9139238" y="4654277"/>
            <a:ext cx="9525" cy="1035596"/>
          </a:xfrm>
          <a:prstGeom prst="rect">
            <a:avLst/>
          </a:prstGeom>
        </p:spPr>
        <p:txBody>
          <a:bodyPr anchor="t" rtlCol="false" tIns="0" lIns="0" bIns="0" rIns="0">
            <a:spAutoFit/>
          </a:bodyPr>
          <a:lstStyle/>
          <a:p>
            <a:pPr algn="ctr">
              <a:lnSpc>
                <a:spcPts val="8140"/>
              </a:lnSpc>
              <a:spcBef>
                <a:spcPct val="0"/>
              </a:spcBef>
            </a:pPr>
          </a:p>
        </p:txBody>
      </p:sp>
      <p:sp>
        <p:nvSpPr>
          <p:cNvPr name="TextBox 35" id="35"/>
          <p:cNvSpPr txBox="true"/>
          <p:nvPr/>
        </p:nvSpPr>
        <p:spPr>
          <a:xfrm rot="0">
            <a:off x="9838532" y="6306652"/>
            <a:ext cx="2722375" cy="1828097"/>
          </a:xfrm>
          <a:prstGeom prst="rect">
            <a:avLst/>
          </a:prstGeom>
        </p:spPr>
        <p:txBody>
          <a:bodyPr anchor="t" rtlCol="false" tIns="0" lIns="0" bIns="0" rIns="0">
            <a:spAutoFit/>
          </a:bodyPr>
          <a:lstStyle/>
          <a:p>
            <a:pPr algn="l" marL="0" indent="0" lvl="0">
              <a:lnSpc>
                <a:spcPts val="7388"/>
              </a:lnSpc>
              <a:spcBef>
                <a:spcPct val="0"/>
              </a:spcBef>
            </a:pPr>
            <a:r>
              <a:rPr lang="en-US" sz="5277">
                <a:solidFill>
                  <a:srgbClr val="FFFFFF"/>
                </a:solidFill>
                <a:latin typeface="Montserrat Classic Bold"/>
                <a:cs typeface="Montserrat Classic Bold"/>
              </a:rPr>
              <a:t>אבטחת צד שרת.</a:t>
            </a:r>
          </a:p>
        </p:txBody>
      </p:sp>
      <p:sp>
        <p:nvSpPr>
          <p:cNvPr name="TextBox 36" id="36"/>
          <p:cNvSpPr txBox="true"/>
          <p:nvPr/>
        </p:nvSpPr>
        <p:spPr>
          <a:xfrm rot="0">
            <a:off x="13950040" y="6240532"/>
            <a:ext cx="2722375" cy="1828097"/>
          </a:xfrm>
          <a:prstGeom prst="rect">
            <a:avLst/>
          </a:prstGeom>
        </p:spPr>
        <p:txBody>
          <a:bodyPr anchor="t" rtlCol="false" tIns="0" lIns="0" bIns="0" rIns="0">
            <a:spAutoFit/>
          </a:bodyPr>
          <a:lstStyle/>
          <a:p>
            <a:pPr algn="l" marL="0" indent="0" lvl="0">
              <a:lnSpc>
                <a:spcPts val="7388"/>
              </a:lnSpc>
              <a:spcBef>
                <a:spcPct val="0"/>
              </a:spcBef>
            </a:pPr>
            <a:r>
              <a:rPr lang="en-US" sz="5277">
                <a:solidFill>
                  <a:srgbClr val="FFFFFF"/>
                </a:solidFill>
                <a:cs typeface="Montserrat Classic Bold"/>
              </a:rPr>
              <a:t>ניהול הרשאות</a:t>
            </a:r>
          </a:p>
        </p:txBody>
      </p:sp>
      <p:sp>
        <p:nvSpPr>
          <p:cNvPr name="Freeform 37" id="37"/>
          <p:cNvSpPr/>
          <p:nvPr/>
        </p:nvSpPr>
        <p:spPr>
          <a:xfrm flipH="false" flipV="false" rot="1203141">
            <a:off x="13484186" y="685133"/>
            <a:ext cx="4098120" cy="3509481"/>
          </a:xfrm>
          <a:custGeom>
            <a:avLst/>
            <a:gdLst/>
            <a:ahLst/>
            <a:cxnLst/>
            <a:rect r="r" b="b" t="t" l="l"/>
            <a:pathLst>
              <a:path h="3509481" w="4098120">
                <a:moveTo>
                  <a:pt x="0" y="0"/>
                </a:moveTo>
                <a:lnTo>
                  <a:pt x="4098120" y="0"/>
                </a:lnTo>
                <a:lnTo>
                  <a:pt x="4098120" y="3509481"/>
                </a:lnTo>
                <a:lnTo>
                  <a:pt x="0" y="3509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14813" y="510739"/>
            <a:ext cx="16858375" cy="9265522"/>
            <a:chOff x="0" y="0"/>
            <a:chExt cx="4985960" cy="2740331"/>
          </a:xfrm>
        </p:grpSpPr>
        <p:sp>
          <p:nvSpPr>
            <p:cNvPr name="Freeform 4" id="4"/>
            <p:cNvSpPr/>
            <p:nvPr/>
          </p:nvSpPr>
          <p:spPr>
            <a:xfrm flipH="false" flipV="false" rot="0">
              <a:off x="0" y="0"/>
              <a:ext cx="4985960" cy="2740331"/>
            </a:xfrm>
            <a:custGeom>
              <a:avLst/>
              <a:gdLst/>
              <a:ahLst/>
              <a:cxnLst/>
              <a:rect r="r" b="b" t="t" l="l"/>
              <a:pathLst>
                <a:path h="2740331" w="4985960">
                  <a:moveTo>
                    <a:pt x="27095" y="0"/>
                  </a:moveTo>
                  <a:lnTo>
                    <a:pt x="4958866" y="0"/>
                  </a:lnTo>
                  <a:cubicBezTo>
                    <a:pt x="4966052" y="0"/>
                    <a:pt x="4972943" y="2855"/>
                    <a:pt x="4978024" y="7936"/>
                  </a:cubicBezTo>
                  <a:cubicBezTo>
                    <a:pt x="4983106" y="13017"/>
                    <a:pt x="4985960" y="19909"/>
                    <a:pt x="4985960" y="27095"/>
                  </a:cubicBezTo>
                  <a:lnTo>
                    <a:pt x="4985960" y="2713236"/>
                  </a:lnTo>
                  <a:cubicBezTo>
                    <a:pt x="4985960" y="2728200"/>
                    <a:pt x="4973830" y="2740331"/>
                    <a:pt x="4958866" y="2740331"/>
                  </a:cubicBezTo>
                  <a:lnTo>
                    <a:pt x="27095" y="2740331"/>
                  </a:lnTo>
                  <a:cubicBezTo>
                    <a:pt x="12131" y="2740331"/>
                    <a:pt x="0" y="2728200"/>
                    <a:pt x="0" y="2713236"/>
                  </a:cubicBezTo>
                  <a:lnTo>
                    <a:pt x="0" y="27095"/>
                  </a:lnTo>
                  <a:cubicBezTo>
                    <a:pt x="0" y="12131"/>
                    <a:pt x="12131" y="0"/>
                    <a:pt x="27095" y="0"/>
                  </a:cubicBezTo>
                  <a:close/>
                </a:path>
              </a:pathLst>
            </a:custGeom>
            <a:solidFill>
              <a:srgbClr val="000000">
                <a:alpha val="0"/>
              </a:srgbClr>
            </a:solidFill>
            <a:ln w="171450" cap="rnd">
              <a:gradFill>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prstDash val="solid"/>
              <a:round/>
            </a:ln>
          </p:spPr>
        </p:sp>
        <p:sp>
          <p:nvSpPr>
            <p:cNvPr name="TextBox 5" id="5"/>
            <p:cNvSpPr txBox="true"/>
            <p:nvPr/>
          </p:nvSpPr>
          <p:spPr>
            <a:xfrm>
              <a:off x="0" y="-95250"/>
              <a:ext cx="4985960" cy="283558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7074084" y="2953699"/>
            <a:ext cx="9978254" cy="5831382"/>
            <a:chOff x="0" y="0"/>
            <a:chExt cx="2951125" cy="1724664"/>
          </a:xfrm>
        </p:grpSpPr>
        <p:sp>
          <p:nvSpPr>
            <p:cNvPr name="Freeform 7" id="7"/>
            <p:cNvSpPr/>
            <p:nvPr/>
          </p:nvSpPr>
          <p:spPr>
            <a:xfrm flipH="false" flipV="false" rot="0">
              <a:off x="0" y="0"/>
              <a:ext cx="2951125" cy="1724664"/>
            </a:xfrm>
            <a:custGeom>
              <a:avLst/>
              <a:gdLst/>
              <a:ahLst/>
              <a:cxnLst/>
              <a:rect r="r" b="b" t="t" l="l"/>
              <a:pathLst>
                <a:path h="1724664" w="2951125">
                  <a:moveTo>
                    <a:pt x="45777" y="0"/>
                  </a:moveTo>
                  <a:lnTo>
                    <a:pt x="2905348" y="0"/>
                  </a:lnTo>
                  <a:cubicBezTo>
                    <a:pt x="2917489" y="0"/>
                    <a:pt x="2929133" y="4823"/>
                    <a:pt x="2937718" y="13408"/>
                  </a:cubicBezTo>
                  <a:cubicBezTo>
                    <a:pt x="2946302" y="21993"/>
                    <a:pt x="2951125" y="33636"/>
                    <a:pt x="2951125" y="45777"/>
                  </a:cubicBezTo>
                  <a:lnTo>
                    <a:pt x="2951125" y="1678888"/>
                  </a:lnTo>
                  <a:cubicBezTo>
                    <a:pt x="2951125" y="1691028"/>
                    <a:pt x="2946302" y="1702672"/>
                    <a:pt x="2937718" y="1711257"/>
                  </a:cubicBezTo>
                  <a:cubicBezTo>
                    <a:pt x="2929133" y="1719842"/>
                    <a:pt x="2917489" y="1724664"/>
                    <a:pt x="2905348" y="1724664"/>
                  </a:cubicBezTo>
                  <a:lnTo>
                    <a:pt x="45777" y="1724664"/>
                  </a:lnTo>
                  <a:cubicBezTo>
                    <a:pt x="33636" y="1724664"/>
                    <a:pt x="21993" y="1719842"/>
                    <a:pt x="13408" y="1711257"/>
                  </a:cubicBezTo>
                  <a:cubicBezTo>
                    <a:pt x="4823" y="1702672"/>
                    <a:pt x="0" y="1691028"/>
                    <a:pt x="0" y="1678888"/>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951125" cy="1819914"/>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9" id="9"/>
          <p:cNvSpPr/>
          <p:nvPr/>
        </p:nvSpPr>
        <p:spPr>
          <a:xfrm flipH="false" flipV="false" rot="0">
            <a:off x="-537709" y="4626283"/>
            <a:ext cx="1568382" cy="2297488"/>
          </a:xfrm>
          <a:custGeom>
            <a:avLst/>
            <a:gdLst/>
            <a:ahLst/>
            <a:cxnLst/>
            <a:rect r="r" b="b" t="t" l="l"/>
            <a:pathLst>
              <a:path h="2297488" w="1568382">
                <a:moveTo>
                  <a:pt x="0" y="0"/>
                </a:moveTo>
                <a:lnTo>
                  <a:pt x="1568382" y="0"/>
                </a:lnTo>
                <a:lnTo>
                  <a:pt x="1568382" y="2297488"/>
                </a:lnTo>
                <a:lnTo>
                  <a:pt x="0" y="2297488"/>
                </a:lnTo>
                <a:lnTo>
                  <a:pt x="0" y="0"/>
                </a:lnTo>
                <a:close/>
              </a:path>
            </a:pathLst>
          </a:custGeom>
          <a:blipFill>
            <a:blip r:embed="rId3"/>
            <a:stretch>
              <a:fillRect l="-185101" t="-125652" r="0" b="0"/>
            </a:stretch>
          </a:blipFill>
        </p:spPr>
      </p:sp>
      <p:sp>
        <p:nvSpPr>
          <p:cNvPr name="Freeform 10" id="10"/>
          <p:cNvSpPr/>
          <p:nvPr/>
        </p:nvSpPr>
        <p:spPr>
          <a:xfrm flipH="false" flipV="false" rot="-10800000">
            <a:off x="17259300" y="2580788"/>
            <a:ext cx="1568382" cy="2297488"/>
          </a:xfrm>
          <a:custGeom>
            <a:avLst/>
            <a:gdLst/>
            <a:ahLst/>
            <a:cxnLst/>
            <a:rect r="r" b="b" t="t" l="l"/>
            <a:pathLst>
              <a:path h="2297488" w="1568382">
                <a:moveTo>
                  <a:pt x="0" y="0"/>
                </a:moveTo>
                <a:lnTo>
                  <a:pt x="1568382" y="0"/>
                </a:lnTo>
                <a:lnTo>
                  <a:pt x="1568382" y="2297487"/>
                </a:lnTo>
                <a:lnTo>
                  <a:pt x="0" y="2297487"/>
                </a:lnTo>
                <a:lnTo>
                  <a:pt x="0" y="0"/>
                </a:lnTo>
                <a:close/>
              </a:path>
            </a:pathLst>
          </a:custGeom>
          <a:blipFill>
            <a:blip r:embed="rId3"/>
            <a:stretch>
              <a:fillRect l="-185101" t="-125652" r="0" b="0"/>
            </a:stretch>
          </a:blipFill>
        </p:spPr>
      </p:sp>
      <p:sp>
        <p:nvSpPr>
          <p:cNvPr name="TextBox 11" id="11"/>
          <p:cNvSpPr txBox="true"/>
          <p:nvPr/>
        </p:nvSpPr>
        <p:spPr>
          <a:xfrm rot="0">
            <a:off x="8565429" y="4031606"/>
            <a:ext cx="6530537" cy="4268031"/>
          </a:xfrm>
          <a:prstGeom prst="rect">
            <a:avLst/>
          </a:prstGeom>
        </p:spPr>
        <p:txBody>
          <a:bodyPr anchor="t" rtlCol="false" tIns="0" lIns="0" bIns="0" rIns="0">
            <a:spAutoFit/>
          </a:bodyPr>
          <a:lstStyle/>
          <a:p>
            <a:pPr>
              <a:lnSpc>
                <a:spcPts val="4261"/>
              </a:lnSpc>
            </a:pPr>
            <a:r>
              <a:rPr lang="en-US" sz="3043">
                <a:solidFill>
                  <a:srgbClr val="FFFFFF"/>
                </a:solidFill>
                <a:latin typeface="Open Sans Bold"/>
                <a:cs typeface="Open Sans Bold"/>
              </a:rPr>
              <a:t>בעוד http מעביר את המידע שלך האינטרנט בין שרתים, זה עובר בצורה לא מוצפנת, לדוגמא אם שלחת את הסיסמא של מאיר אסולין החתיך בבקשת http, השרתים  שדרכם עוברת הבקשה חשופים לסיסמא. </a:t>
            </a:r>
          </a:p>
          <a:p>
            <a:pPr algn="just">
              <a:lnSpc>
                <a:spcPts val="4261"/>
              </a:lnSpc>
            </a:pPr>
            <a:r>
              <a:rPr lang="en-US" sz="3043">
                <a:solidFill>
                  <a:srgbClr val="FFFFFF"/>
                </a:solidFill>
                <a:latin typeface="Open Sans Bold"/>
                <a:cs typeface="Open Sans Bold"/>
              </a:rPr>
              <a:t>לעומת זאת https שהוא פרוטוקול תקשורת http שנוסף עליו הצפנת ssl.</a:t>
            </a:r>
          </a:p>
        </p:txBody>
      </p:sp>
      <p:sp>
        <p:nvSpPr>
          <p:cNvPr name="TextBox 12" id="12"/>
          <p:cNvSpPr txBox="true"/>
          <p:nvPr/>
        </p:nvSpPr>
        <p:spPr>
          <a:xfrm rot="0">
            <a:off x="7433233" y="779152"/>
            <a:ext cx="9528334" cy="1035596"/>
          </a:xfrm>
          <a:prstGeom prst="rect">
            <a:avLst/>
          </a:prstGeom>
        </p:spPr>
        <p:txBody>
          <a:bodyPr anchor="t" rtlCol="false" tIns="0" lIns="0" bIns="0" rIns="0">
            <a:spAutoFit/>
          </a:bodyPr>
          <a:lstStyle/>
          <a:p>
            <a:pPr algn="ctr">
              <a:lnSpc>
                <a:spcPts val="8140"/>
              </a:lnSpc>
              <a:spcBef>
                <a:spcPct val="0"/>
              </a:spcBef>
            </a:pPr>
            <a:r>
              <a:rPr lang="en-US" sz="7204">
                <a:solidFill>
                  <a:srgbClr val="FFFFFF"/>
                </a:solidFill>
                <a:latin typeface="Open Sauce Heavy"/>
                <a:cs typeface="Open Sauce Heavy"/>
              </a:rPr>
              <a:t>1.אבטחת תעבורת נתונים.</a:t>
            </a:r>
          </a:p>
        </p:txBody>
      </p:sp>
      <p:sp>
        <p:nvSpPr>
          <p:cNvPr name="Freeform 13" id="13"/>
          <p:cNvSpPr/>
          <p:nvPr/>
        </p:nvSpPr>
        <p:spPr>
          <a:xfrm flipH="false" flipV="false" rot="0">
            <a:off x="11424747" y="1929047"/>
            <a:ext cx="1913537" cy="2049304"/>
          </a:xfrm>
          <a:custGeom>
            <a:avLst/>
            <a:gdLst/>
            <a:ahLst/>
            <a:cxnLst/>
            <a:rect r="r" b="b" t="t" l="l"/>
            <a:pathLst>
              <a:path h="2049304" w="1913537">
                <a:moveTo>
                  <a:pt x="0" y="0"/>
                </a:moveTo>
                <a:lnTo>
                  <a:pt x="1913537" y="0"/>
                </a:lnTo>
                <a:lnTo>
                  <a:pt x="1913537" y="2049304"/>
                </a:lnTo>
                <a:lnTo>
                  <a:pt x="0" y="2049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030673" y="3642452"/>
            <a:ext cx="6402560" cy="4265150"/>
          </a:xfrm>
          <a:custGeom>
            <a:avLst/>
            <a:gdLst/>
            <a:ahLst/>
            <a:cxnLst/>
            <a:rect r="r" b="b" t="t" l="l"/>
            <a:pathLst>
              <a:path h="4265150" w="6402560">
                <a:moveTo>
                  <a:pt x="0" y="0"/>
                </a:moveTo>
                <a:lnTo>
                  <a:pt x="6402560" y="0"/>
                </a:lnTo>
                <a:lnTo>
                  <a:pt x="6402560" y="4265150"/>
                </a:lnTo>
                <a:lnTo>
                  <a:pt x="0" y="4265150"/>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5400000">
            <a:off x="15726352" y="2921253"/>
            <a:ext cx="4129085" cy="994211"/>
          </a:xfrm>
          <a:custGeom>
            <a:avLst/>
            <a:gdLst/>
            <a:ahLst/>
            <a:cxnLst/>
            <a:rect r="r" b="b" t="t" l="l"/>
            <a:pathLst>
              <a:path h="994211" w="4129085">
                <a:moveTo>
                  <a:pt x="0" y="0"/>
                </a:moveTo>
                <a:lnTo>
                  <a:pt x="4129085" y="0"/>
                </a:lnTo>
                <a:lnTo>
                  <a:pt x="4129085" y="994211"/>
                </a:lnTo>
                <a:lnTo>
                  <a:pt x="0" y="994211"/>
                </a:lnTo>
                <a:lnTo>
                  <a:pt x="0" y="0"/>
                </a:lnTo>
                <a:close/>
              </a:path>
            </a:pathLst>
          </a:custGeom>
          <a:blipFill>
            <a:blip r:embed="rId3"/>
            <a:stretch>
              <a:fillRect l="0" t="0" r="-21630" b="-396940"/>
            </a:stretch>
          </a:blipFill>
        </p:spPr>
      </p:sp>
      <p:grpSp>
        <p:nvGrpSpPr>
          <p:cNvPr name="Group 4" id="4"/>
          <p:cNvGrpSpPr/>
          <p:nvPr/>
        </p:nvGrpSpPr>
        <p:grpSpPr>
          <a:xfrm rot="0">
            <a:off x="1028700" y="2879756"/>
            <a:ext cx="11261563" cy="5668167"/>
            <a:chOff x="0" y="0"/>
            <a:chExt cx="3330671" cy="1676393"/>
          </a:xfrm>
        </p:grpSpPr>
        <p:sp>
          <p:nvSpPr>
            <p:cNvPr name="Freeform 5" id="5"/>
            <p:cNvSpPr/>
            <p:nvPr/>
          </p:nvSpPr>
          <p:spPr>
            <a:xfrm flipH="false" flipV="false" rot="0">
              <a:off x="0" y="0"/>
              <a:ext cx="3330672" cy="1676393"/>
            </a:xfrm>
            <a:custGeom>
              <a:avLst/>
              <a:gdLst/>
              <a:ahLst/>
              <a:cxnLst/>
              <a:rect r="r" b="b" t="t" l="l"/>
              <a:pathLst>
                <a:path h="1676393" w="3330672">
                  <a:moveTo>
                    <a:pt x="40560" y="0"/>
                  </a:moveTo>
                  <a:lnTo>
                    <a:pt x="3290111" y="0"/>
                  </a:lnTo>
                  <a:cubicBezTo>
                    <a:pt x="3300868" y="0"/>
                    <a:pt x="3311185" y="4273"/>
                    <a:pt x="3318792" y="11880"/>
                  </a:cubicBezTo>
                  <a:cubicBezTo>
                    <a:pt x="3326398" y="19486"/>
                    <a:pt x="3330672" y="29803"/>
                    <a:pt x="3330672" y="40560"/>
                  </a:cubicBezTo>
                  <a:lnTo>
                    <a:pt x="3330672" y="1635832"/>
                  </a:lnTo>
                  <a:cubicBezTo>
                    <a:pt x="3330672" y="1646590"/>
                    <a:pt x="3326398" y="1656906"/>
                    <a:pt x="3318792" y="1664513"/>
                  </a:cubicBezTo>
                  <a:cubicBezTo>
                    <a:pt x="3311185" y="1672119"/>
                    <a:pt x="3300868" y="1676393"/>
                    <a:pt x="3290111" y="1676393"/>
                  </a:cubicBezTo>
                  <a:lnTo>
                    <a:pt x="40560" y="1676393"/>
                  </a:lnTo>
                  <a:cubicBezTo>
                    <a:pt x="29803" y="1676393"/>
                    <a:pt x="19486" y="1672119"/>
                    <a:pt x="11880" y="1664513"/>
                  </a:cubicBezTo>
                  <a:cubicBezTo>
                    <a:pt x="4273" y="1656906"/>
                    <a:pt x="0" y="1646590"/>
                    <a:pt x="0" y="1635832"/>
                  </a:cubicBezTo>
                  <a:lnTo>
                    <a:pt x="0" y="40560"/>
                  </a:lnTo>
                  <a:cubicBezTo>
                    <a:pt x="0" y="29803"/>
                    <a:pt x="4273" y="19486"/>
                    <a:pt x="11880" y="11880"/>
                  </a:cubicBezTo>
                  <a:cubicBezTo>
                    <a:pt x="19486" y="4273"/>
                    <a:pt x="29803" y="0"/>
                    <a:pt x="4056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6" id="6"/>
            <p:cNvSpPr txBox="true"/>
            <p:nvPr/>
          </p:nvSpPr>
          <p:spPr>
            <a:xfrm>
              <a:off x="0" y="-95250"/>
              <a:ext cx="3330671"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7" id="7"/>
          <p:cNvGrpSpPr/>
          <p:nvPr/>
        </p:nvGrpSpPr>
        <p:grpSpPr>
          <a:xfrm rot="0">
            <a:off x="1028700" y="1353816"/>
            <a:ext cx="9178325" cy="1290136"/>
            <a:chOff x="0" y="0"/>
            <a:chExt cx="2960236" cy="416101"/>
          </a:xfrm>
        </p:grpSpPr>
        <p:sp>
          <p:nvSpPr>
            <p:cNvPr name="Freeform 8" id="8"/>
            <p:cNvSpPr/>
            <p:nvPr/>
          </p:nvSpPr>
          <p:spPr>
            <a:xfrm flipH="false" flipV="false" rot="0">
              <a:off x="0" y="0"/>
              <a:ext cx="2960236" cy="416101"/>
            </a:xfrm>
            <a:custGeom>
              <a:avLst/>
              <a:gdLst/>
              <a:ahLst/>
              <a:cxnLst/>
              <a:rect r="r" b="b" t="t" l="l"/>
              <a:pathLst>
                <a:path h="416101" w="2960236">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9" id="9"/>
            <p:cNvSpPr txBox="true"/>
            <p:nvPr/>
          </p:nvSpPr>
          <p:spPr>
            <a:xfrm>
              <a:off x="0" y="-95250"/>
              <a:ext cx="2960236"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0" id="10"/>
          <p:cNvSpPr/>
          <p:nvPr/>
        </p:nvSpPr>
        <p:spPr>
          <a:xfrm flipH="false" flipV="false" rot="0">
            <a:off x="-791886" y="4673331"/>
            <a:ext cx="2319244" cy="3397408"/>
          </a:xfrm>
          <a:custGeom>
            <a:avLst/>
            <a:gdLst/>
            <a:ahLst/>
            <a:cxnLst/>
            <a:rect r="r" b="b" t="t" l="l"/>
            <a:pathLst>
              <a:path h="3397408" w="2319244">
                <a:moveTo>
                  <a:pt x="0" y="0"/>
                </a:moveTo>
                <a:lnTo>
                  <a:pt x="2319245" y="0"/>
                </a:lnTo>
                <a:lnTo>
                  <a:pt x="2319245" y="3397408"/>
                </a:lnTo>
                <a:lnTo>
                  <a:pt x="0" y="3397408"/>
                </a:lnTo>
                <a:lnTo>
                  <a:pt x="0" y="0"/>
                </a:lnTo>
                <a:close/>
              </a:path>
            </a:pathLst>
          </a:custGeom>
          <a:blipFill>
            <a:blip r:embed="rId4"/>
            <a:stretch>
              <a:fillRect l="-185101" t="-125652" r="0" b="0"/>
            </a:stretch>
          </a:blipFill>
        </p:spPr>
      </p:sp>
      <p:grpSp>
        <p:nvGrpSpPr>
          <p:cNvPr name="Group 11" id="11"/>
          <p:cNvGrpSpPr>
            <a:grpSpLocks noChangeAspect="true"/>
          </p:cNvGrpSpPr>
          <p:nvPr/>
        </p:nvGrpSpPr>
        <p:grpSpPr>
          <a:xfrm rot="0">
            <a:off x="10378857" y="3090654"/>
            <a:ext cx="7681796" cy="6167646"/>
            <a:chOff x="0" y="0"/>
            <a:chExt cx="7467600" cy="5995670"/>
          </a:xfrm>
        </p:grpSpPr>
        <p:sp>
          <p:nvSpPr>
            <p:cNvPr name="Freeform 12" id="12"/>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3" id="13"/>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4" id="14"/>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5" id="15"/>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1957" r="0" b="-1957"/>
              </a:stretch>
            </a:blipFill>
          </p:spPr>
        </p:sp>
      </p:grpSp>
      <p:sp>
        <p:nvSpPr>
          <p:cNvPr name="Freeform 16" id="16"/>
          <p:cNvSpPr/>
          <p:nvPr/>
        </p:nvSpPr>
        <p:spPr>
          <a:xfrm flipH="false" flipV="false" rot="0">
            <a:off x="12533787" y="0"/>
            <a:ext cx="3371935" cy="3165404"/>
          </a:xfrm>
          <a:custGeom>
            <a:avLst/>
            <a:gdLst/>
            <a:ahLst/>
            <a:cxnLst/>
            <a:rect r="r" b="b" t="t" l="l"/>
            <a:pathLst>
              <a:path h="3165404" w="3371935">
                <a:moveTo>
                  <a:pt x="0" y="0"/>
                </a:moveTo>
                <a:lnTo>
                  <a:pt x="3371935" y="0"/>
                </a:lnTo>
                <a:lnTo>
                  <a:pt x="3371935" y="3165404"/>
                </a:lnTo>
                <a:lnTo>
                  <a:pt x="0" y="31654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2541983" y="1477641"/>
            <a:ext cx="5762906" cy="1035596"/>
          </a:xfrm>
          <a:prstGeom prst="rect">
            <a:avLst/>
          </a:prstGeom>
        </p:spPr>
        <p:txBody>
          <a:bodyPr anchor="t" rtlCol="false" tIns="0" lIns="0" bIns="0" rIns="0">
            <a:spAutoFit/>
          </a:bodyPr>
          <a:lstStyle/>
          <a:p>
            <a:pPr algn="ctr">
              <a:lnSpc>
                <a:spcPts val="8140"/>
              </a:lnSpc>
            </a:pPr>
            <a:r>
              <a:rPr lang="en-US" sz="7204">
                <a:solidFill>
                  <a:srgbClr val="FFFFFF"/>
                </a:solidFill>
                <a:latin typeface="Open Sauce Heavy"/>
              </a:rPr>
              <a:t>SSL/TLS</a:t>
            </a:r>
          </a:p>
        </p:txBody>
      </p:sp>
      <p:sp>
        <p:nvSpPr>
          <p:cNvPr name="TextBox 18" id="18"/>
          <p:cNvSpPr txBox="true"/>
          <p:nvPr/>
        </p:nvSpPr>
        <p:spPr>
          <a:xfrm rot="0">
            <a:off x="1185782" y="3056541"/>
            <a:ext cx="8629001" cy="5101282"/>
          </a:xfrm>
          <a:prstGeom prst="rect">
            <a:avLst/>
          </a:prstGeom>
        </p:spPr>
        <p:txBody>
          <a:bodyPr anchor="t" rtlCol="false" tIns="0" lIns="0" bIns="0" rIns="0">
            <a:spAutoFit/>
          </a:bodyPr>
          <a:lstStyle/>
          <a:p>
            <a:pPr>
              <a:lnSpc>
                <a:spcPts val="5114"/>
              </a:lnSpc>
            </a:pPr>
            <a:r>
              <a:rPr lang="en-US" sz="3652">
                <a:solidFill>
                  <a:srgbClr val="FFFFFF"/>
                </a:solidFill>
                <a:latin typeface="Open Sans Bold"/>
                <a:cs typeface="Open Sans Bold"/>
              </a:rPr>
              <a:t>מה זה SSL?</a:t>
            </a:r>
          </a:p>
          <a:p>
            <a:pPr>
              <a:lnSpc>
                <a:spcPts val="5114"/>
              </a:lnSpc>
            </a:pPr>
            <a:r>
              <a:rPr lang="en-US" sz="3652">
                <a:solidFill>
                  <a:srgbClr val="FFFFFF"/>
                </a:solidFill>
                <a:latin typeface="Open Sans Bold"/>
              </a:rPr>
              <a:t> (Secure Sockets Layer)</a:t>
            </a:r>
          </a:p>
          <a:p>
            <a:pPr>
              <a:lnSpc>
                <a:spcPts val="5114"/>
              </a:lnSpc>
            </a:pPr>
            <a:r>
              <a:rPr lang="en-US" sz="3652">
                <a:solidFill>
                  <a:srgbClr val="FFFFFF"/>
                </a:solidFill>
                <a:latin typeface="Open Sans Bold"/>
                <a:cs typeface="Open Sans Bold"/>
              </a:rPr>
              <a:t>תעודה דיגיטלית המאמתת את זהות האתר ומאפשרת חיבור מוצפן. </a:t>
            </a:r>
          </a:p>
          <a:p>
            <a:pPr>
              <a:lnSpc>
                <a:spcPts val="5114"/>
              </a:lnSpc>
            </a:pPr>
          </a:p>
          <a:p>
            <a:pPr>
              <a:lnSpc>
                <a:spcPts val="5114"/>
              </a:lnSpc>
            </a:pPr>
            <a:r>
              <a:rPr lang="en-US" sz="3652">
                <a:solidFill>
                  <a:srgbClr val="FFFFFF"/>
                </a:solidFill>
                <a:latin typeface="Open Sans Bold"/>
                <a:cs typeface="Open Sans Bold"/>
              </a:rPr>
              <a:t>ssl התחיל בשנת 1995 מאז היו לו כמה עדכונים, בשנת 1999 נוצרה הגרסא TLS שהיא הגרסא השימושית ביותר עד היום.</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9031790" y="383632"/>
            <a:ext cx="9955786" cy="1290136"/>
            <a:chOff x="0" y="0"/>
            <a:chExt cx="3210986" cy="416101"/>
          </a:xfrm>
        </p:grpSpPr>
        <p:sp>
          <p:nvSpPr>
            <p:cNvPr name="Freeform 4" id="4"/>
            <p:cNvSpPr/>
            <p:nvPr/>
          </p:nvSpPr>
          <p:spPr>
            <a:xfrm flipH="false" flipV="false" rot="0">
              <a:off x="0" y="0"/>
              <a:ext cx="3210986" cy="416101"/>
            </a:xfrm>
            <a:custGeom>
              <a:avLst/>
              <a:gdLst/>
              <a:ahLst/>
              <a:cxnLst/>
              <a:rect r="r" b="b" t="t" l="l"/>
              <a:pathLst>
                <a:path h="416101" w="3210986">
                  <a:moveTo>
                    <a:pt x="30328" y="0"/>
                  </a:moveTo>
                  <a:lnTo>
                    <a:pt x="3180658" y="0"/>
                  </a:lnTo>
                  <a:cubicBezTo>
                    <a:pt x="3197408" y="0"/>
                    <a:pt x="3210986" y="13578"/>
                    <a:pt x="3210986" y="30328"/>
                  </a:cubicBezTo>
                  <a:lnTo>
                    <a:pt x="3210986" y="385773"/>
                  </a:lnTo>
                  <a:cubicBezTo>
                    <a:pt x="3210986" y="402522"/>
                    <a:pt x="3197408" y="416101"/>
                    <a:pt x="3180658" y="416101"/>
                  </a:cubicBezTo>
                  <a:lnTo>
                    <a:pt x="30328" y="416101"/>
                  </a:lnTo>
                  <a:cubicBezTo>
                    <a:pt x="22284" y="416101"/>
                    <a:pt x="14570" y="412905"/>
                    <a:pt x="8883" y="407218"/>
                  </a:cubicBezTo>
                  <a:cubicBezTo>
                    <a:pt x="3195" y="401530"/>
                    <a:pt x="0" y="393816"/>
                    <a:pt x="0" y="385773"/>
                  </a:cubicBezTo>
                  <a:lnTo>
                    <a:pt x="0" y="30328"/>
                  </a:lnTo>
                  <a:cubicBezTo>
                    <a:pt x="0" y="13578"/>
                    <a:pt x="13578" y="0"/>
                    <a:pt x="30328"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3210986"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210261" y="3875501"/>
            <a:ext cx="1499518" cy="4354280"/>
          </a:xfrm>
          <a:custGeom>
            <a:avLst/>
            <a:gdLst/>
            <a:ahLst/>
            <a:cxnLst/>
            <a:rect r="r" b="b" t="t" l="l"/>
            <a:pathLst>
              <a:path h="4354280" w="1499518">
                <a:moveTo>
                  <a:pt x="0" y="0"/>
                </a:moveTo>
                <a:lnTo>
                  <a:pt x="1499518" y="0"/>
                </a:lnTo>
                <a:lnTo>
                  <a:pt x="1499518" y="4354280"/>
                </a:lnTo>
                <a:lnTo>
                  <a:pt x="0" y="4354280"/>
                </a:lnTo>
                <a:lnTo>
                  <a:pt x="0" y="0"/>
                </a:lnTo>
                <a:close/>
              </a:path>
            </a:pathLst>
          </a:custGeom>
          <a:blipFill>
            <a:blip r:embed="rId3"/>
            <a:stretch>
              <a:fillRect l="-387760" t="-46386" r="0" b="-42614"/>
            </a:stretch>
          </a:blipFill>
        </p:spPr>
      </p:sp>
      <p:sp>
        <p:nvSpPr>
          <p:cNvPr name="Freeform 7" id="7"/>
          <p:cNvSpPr/>
          <p:nvPr/>
        </p:nvSpPr>
        <p:spPr>
          <a:xfrm flipH="false" flipV="false" rot="-5400000">
            <a:off x="15789926" y="6799569"/>
            <a:ext cx="1315901" cy="5658962"/>
          </a:xfrm>
          <a:custGeom>
            <a:avLst/>
            <a:gdLst/>
            <a:ahLst/>
            <a:cxnLst/>
            <a:rect r="r" b="b" t="t" l="l"/>
            <a:pathLst>
              <a:path h="5658962" w="1315901">
                <a:moveTo>
                  <a:pt x="0" y="0"/>
                </a:moveTo>
                <a:lnTo>
                  <a:pt x="1315901" y="0"/>
                </a:lnTo>
                <a:lnTo>
                  <a:pt x="1315901" y="5658961"/>
                </a:lnTo>
                <a:lnTo>
                  <a:pt x="0" y="5658961"/>
                </a:lnTo>
                <a:lnTo>
                  <a:pt x="0" y="0"/>
                </a:lnTo>
                <a:close/>
              </a:path>
            </a:pathLst>
          </a:custGeom>
          <a:blipFill>
            <a:blip r:embed="rId4"/>
            <a:stretch>
              <a:fillRect l="-455821" t="0" r="0" b="-45425"/>
            </a:stretch>
          </a:blipFill>
        </p:spPr>
      </p:sp>
      <p:sp>
        <p:nvSpPr>
          <p:cNvPr name="Freeform 8" id="8"/>
          <p:cNvSpPr/>
          <p:nvPr/>
        </p:nvSpPr>
        <p:spPr>
          <a:xfrm flipH="false" flipV="false" rot="0">
            <a:off x="2584058" y="1909724"/>
            <a:ext cx="13119885" cy="7942399"/>
          </a:xfrm>
          <a:custGeom>
            <a:avLst/>
            <a:gdLst/>
            <a:ahLst/>
            <a:cxnLst/>
            <a:rect r="r" b="b" t="t" l="l"/>
            <a:pathLst>
              <a:path h="7942399" w="13119885">
                <a:moveTo>
                  <a:pt x="0" y="0"/>
                </a:moveTo>
                <a:lnTo>
                  <a:pt x="13119884" y="0"/>
                </a:lnTo>
                <a:lnTo>
                  <a:pt x="13119884" y="7942398"/>
                </a:lnTo>
                <a:lnTo>
                  <a:pt x="0" y="7942398"/>
                </a:lnTo>
                <a:lnTo>
                  <a:pt x="0" y="0"/>
                </a:lnTo>
                <a:close/>
              </a:path>
            </a:pathLst>
          </a:custGeom>
          <a:blipFill>
            <a:blip r:embed="rId5"/>
            <a:stretch>
              <a:fillRect l="0" t="-5847" r="0" b="-5847"/>
            </a:stretch>
          </a:blipFill>
        </p:spPr>
      </p:sp>
      <p:sp>
        <p:nvSpPr>
          <p:cNvPr name="TextBox 9" id="9"/>
          <p:cNvSpPr txBox="true"/>
          <p:nvPr/>
        </p:nvSpPr>
        <p:spPr>
          <a:xfrm rot="0">
            <a:off x="9319726" y="528205"/>
            <a:ext cx="9379914" cy="896216"/>
          </a:xfrm>
          <a:prstGeom prst="rect">
            <a:avLst/>
          </a:prstGeom>
        </p:spPr>
        <p:txBody>
          <a:bodyPr anchor="t" rtlCol="false" tIns="0" lIns="0" bIns="0" rIns="0">
            <a:spAutoFit/>
          </a:bodyPr>
          <a:lstStyle/>
          <a:p>
            <a:pPr algn="ctr" marL="0" indent="0" lvl="0">
              <a:lnSpc>
                <a:spcPts val="7302"/>
              </a:lnSpc>
              <a:spcBef>
                <a:spcPct val="0"/>
              </a:spcBef>
            </a:pPr>
            <a:r>
              <a:rPr lang="en-US" sz="5215">
                <a:solidFill>
                  <a:srgbClr val="FFFFFF"/>
                </a:solidFill>
                <a:latin typeface="Montserrat Classic Bold"/>
              </a:rPr>
              <a:t>How does TLS work?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876773" y="723422"/>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Freeform 6" id="6"/>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Freeform 7" id="7"/>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4"/>
            <a:stretch>
              <a:fillRect l="-236784" t="-125652" r="0" b="0"/>
            </a:stretch>
          </a:blipFill>
        </p:spPr>
      </p:sp>
      <p:sp>
        <p:nvSpPr>
          <p:cNvPr name="TextBox 8" id="8"/>
          <p:cNvSpPr txBox="true"/>
          <p:nvPr/>
        </p:nvSpPr>
        <p:spPr>
          <a:xfrm rot="0">
            <a:off x="8724317" y="1390817"/>
            <a:ext cx="8115300" cy="1035596"/>
          </a:xfrm>
          <a:prstGeom prst="rect">
            <a:avLst/>
          </a:prstGeom>
        </p:spPr>
        <p:txBody>
          <a:bodyPr anchor="t" rtlCol="false" tIns="0" lIns="0" bIns="0" rIns="0">
            <a:spAutoFit/>
          </a:bodyPr>
          <a:lstStyle/>
          <a:p>
            <a:pPr>
              <a:lnSpc>
                <a:spcPts val="8140"/>
              </a:lnSpc>
            </a:pPr>
            <a:r>
              <a:rPr lang="en-US" sz="7204">
                <a:solidFill>
                  <a:srgbClr val="FFFFFF"/>
                </a:solidFill>
                <a:latin typeface="Open Sauce"/>
                <a:cs typeface="Open Sauce"/>
              </a:rPr>
              <a:t>2.הגנה על צד לקוח.</a:t>
            </a:r>
          </a:p>
        </p:txBody>
      </p:sp>
      <p:sp>
        <p:nvSpPr>
          <p:cNvPr name="TextBox 9" id="9"/>
          <p:cNvSpPr txBox="true"/>
          <p:nvPr/>
        </p:nvSpPr>
        <p:spPr>
          <a:xfrm rot="0">
            <a:off x="9732924" y="5763373"/>
            <a:ext cx="7106692" cy="1564294"/>
          </a:xfrm>
          <a:prstGeom prst="rect">
            <a:avLst/>
          </a:prstGeom>
        </p:spPr>
        <p:txBody>
          <a:bodyPr anchor="t" rtlCol="false" tIns="0" lIns="0" bIns="0" rIns="0">
            <a:spAutoFit/>
          </a:bodyPr>
          <a:lstStyle/>
          <a:p>
            <a:pPr>
              <a:lnSpc>
                <a:spcPts val="4211"/>
              </a:lnSpc>
            </a:pPr>
            <a:r>
              <a:rPr lang="en-US" sz="3008">
                <a:solidFill>
                  <a:srgbClr val="FFFFFF"/>
                </a:solidFill>
                <a:latin typeface="Open Sans Bold"/>
                <a:cs typeface="Open Sans Bold"/>
              </a:rPr>
              <a:t>לכן יש לנהל את המידע שמגיע לצד לקוח בחכמה, וכן את הגישה לישום הפונקציונליות בצד שרת.</a:t>
            </a:r>
          </a:p>
        </p:txBody>
      </p:sp>
      <p:sp>
        <p:nvSpPr>
          <p:cNvPr name="TextBox 10" id="10"/>
          <p:cNvSpPr txBox="true"/>
          <p:nvPr/>
        </p:nvSpPr>
        <p:spPr>
          <a:xfrm rot="0">
            <a:off x="8465175" y="3980460"/>
            <a:ext cx="8374442" cy="882160"/>
          </a:xfrm>
          <a:prstGeom prst="rect">
            <a:avLst/>
          </a:prstGeom>
        </p:spPr>
        <p:txBody>
          <a:bodyPr anchor="t" rtlCol="false" tIns="0" lIns="0" bIns="0" rIns="0">
            <a:spAutoFit/>
          </a:bodyPr>
          <a:lstStyle/>
          <a:p>
            <a:pPr>
              <a:lnSpc>
                <a:spcPts val="7341"/>
              </a:lnSpc>
            </a:pPr>
            <a:r>
              <a:rPr lang="en-US" sz="5244">
                <a:solidFill>
                  <a:srgbClr val="FFFFFF"/>
                </a:solidFill>
                <a:latin typeface="Open Sans Bold"/>
                <a:cs typeface="Open Sans Bold"/>
              </a:rPr>
              <a:t>ככלל צד לקוח חשוף לגמרי!</a:t>
            </a:r>
          </a:p>
        </p:txBody>
      </p:sp>
      <p:sp>
        <p:nvSpPr>
          <p:cNvPr name="Freeform 11" id="11"/>
          <p:cNvSpPr/>
          <p:nvPr/>
        </p:nvSpPr>
        <p:spPr>
          <a:xfrm flipH="false" flipV="false" rot="0">
            <a:off x="1216338" y="2137845"/>
            <a:ext cx="5867617" cy="5449550"/>
          </a:xfrm>
          <a:custGeom>
            <a:avLst/>
            <a:gdLst/>
            <a:ahLst/>
            <a:cxnLst/>
            <a:rect r="r" b="b" t="t" l="l"/>
            <a:pathLst>
              <a:path h="5449550" w="5867617">
                <a:moveTo>
                  <a:pt x="0" y="0"/>
                </a:moveTo>
                <a:lnTo>
                  <a:pt x="5867617" y="0"/>
                </a:lnTo>
                <a:lnTo>
                  <a:pt x="5867617" y="5449550"/>
                </a:lnTo>
                <a:lnTo>
                  <a:pt x="0" y="5449550"/>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539498" y="2265403"/>
            <a:ext cx="16760784" cy="3220197"/>
            <a:chOff x="0" y="0"/>
            <a:chExt cx="4957097" cy="952391"/>
          </a:xfrm>
        </p:grpSpPr>
        <p:sp>
          <p:nvSpPr>
            <p:cNvPr name="Freeform 4" id="4"/>
            <p:cNvSpPr/>
            <p:nvPr/>
          </p:nvSpPr>
          <p:spPr>
            <a:xfrm flipH="false" flipV="false" rot="0">
              <a:off x="0" y="0"/>
              <a:ext cx="4957097" cy="952391"/>
            </a:xfrm>
            <a:custGeom>
              <a:avLst/>
              <a:gdLst/>
              <a:ahLst/>
              <a:cxnLst/>
              <a:rect r="r" b="b" t="t" l="l"/>
              <a:pathLst>
                <a:path h="952391" w="4957097">
                  <a:moveTo>
                    <a:pt x="27253" y="0"/>
                  </a:moveTo>
                  <a:lnTo>
                    <a:pt x="4929845" y="0"/>
                  </a:lnTo>
                  <a:cubicBezTo>
                    <a:pt x="4937073" y="0"/>
                    <a:pt x="4944004" y="2871"/>
                    <a:pt x="4949115" y="7982"/>
                  </a:cubicBezTo>
                  <a:cubicBezTo>
                    <a:pt x="4954226" y="13093"/>
                    <a:pt x="4957097" y="20025"/>
                    <a:pt x="4957097" y="27253"/>
                  </a:cubicBezTo>
                  <a:lnTo>
                    <a:pt x="4957097" y="925139"/>
                  </a:lnTo>
                  <a:cubicBezTo>
                    <a:pt x="4957097" y="940190"/>
                    <a:pt x="4944896" y="952391"/>
                    <a:pt x="4929845" y="952391"/>
                  </a:cubicBezTo>
                  <a:lnTo>
                    <a:pt x="27253" y="952391"/>
                  </a:lnTo>
                  <a:cubicBezTo>
                    <a:pt x="12201" y="952391"/>
                    <a:pt x="0" y="940190"/>
                    <a:pt x="0" y="925139"/>
                  </a:cubicBezTo>
                  <a:lnTo>
                    <a:pt x="0" y="27253"/>
                  </a:lnTo>
                  <a:cubicBezTo>
                    <a:pt x="0" y="12201"/>
                    <a:pt x="12201" y="0"/>
                    <a:pt x="27253"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957097" cy="104764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539498" y="383632"/>
            <a:ext cx="14077025" cy="1290136"/>
            <a:chOff x="0" y="0"/>
            <a:chExt cx="4540187" cy="416101"/>
          </a:xfrm>
        </p:grpSpPr>
        <p:sp>
          <p:nvSpPr>
            <p:cNvPr name="Freeform 7" id="7"/>
            <p:cNvSpPr/>
            <p:nvPr/>
          </p:nvSpPr>
          <p:spPr>
            <a:xfrm flipH="false" flipV="false" rot="0">
              <a:off x="0" y="0"/>
              <a:ext cx="4540187" cy="416101"/>
            </a:xfrm>
            <a:custGeom>
              <a:avLst/>
              <a:gdLst/>
              <a:ahLst/>
              <a:cxnLst/>
              <a:rect r="r" b="b" t="t" l="l"/>
              <a:pathLst>
                <a:path h="416101" w="4540187">
                  <a:moveTo>
                    <a:pt x="21449" y="0"/>
                  </a:moveTo>
                  <a:lnTo>
                    <a:pt x="4518739" y="0"/>
                  </a:lnTo>
                  <a:cubicBezTo>
                    <a:pt x="4530584" y="0"/>
                    <a:pt x="4540187" y="9603"/>
                    <a:pt x="4540187" y="21449"/>
                  </a:cubicBezTo>
                  <a:lnTo>
                    <a:pt x="4540187" y="394652"/>
                  </a:lnTo>
                  <a:cubicBezTo>
                    <a:pt x="4540187" y="406498"/>
                    <a:pt x="4530584" y="416101"/>
                    <a:pt x="4518739" y="416101"/>
                  </a:cubicBezTo>
                  <a:lnTo>
                    <a:pt x="21449" y="416101"/>
                  </a:lnTo>
                  <a:cubicBezTo>
                    <a:pt x="15760" y="416101"/>
                    <a:pt x="10305" y="413841"/>
                    <a:pt x="6282" y="409818"/>
                  </a:cubicBezTo>
                  <a:cubicBezTo>
                    <a:pt x="2260" y="405796"/>
                    <a:pt x="0" y="400340"/>
                    <a:pt x="0" y="394652"/>
                  </a:cubicBezTo>
                  <a:lnTo>
                    <a:pt x="0" y="21449"/>
                  </a:lnTo>
                  <a:cubicBezTo>
                    <a:pt x="0" y="9603"/>
                    <a:pt x="9603" y="0"/>
                    <a:pt x="2144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4540187"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9" id="9"/>
          <p:cNvSpPr/>
          <p:nvPr/>
        </p:nvSpPr>
        <p:spPr>
          <a:xfrm flipH="false" flipV="false" rot="0">
            <a:off x="-210261" y="3875501"/>
            <a:ext cx="1499518" cy="4354280"/>
          </a:xfrm>
          <a:custGeom>
            <a:avLst/>
            <a:gdLst/>
            <a:ahLst/>
            <a:cxnLst/>
            <a:rect r="r" b="b" t="t" l="l"/>
            <a:pathLst>
              <a:path h="4354280" w="1499518">
                <a:moveTo>
                  <a:pt x="0" y="0"/>
                </a:moveTo>
                <a:lnTo>
                  <a:pt x="1499518" y="0"/>
                </a:lnTo>
                <a:lnTo>
                  <a:pt x="1499518" y="4354280"/>
                </a:lnTo>
                <a:lnTo>
                  <a:pt x="0" y="4354280"/>
                </a:lnTo>
                <a:lnTo>
                  <a:pt x="0" y="0"/>
                </a:lnTo>
                <a:close/>
              </a:path>
            </a:pathLst>
          </a:custGeom>
          <a:blipFill>
            <a:blip r:embed="rId3"/>
            <a:stretch>
              <a:fillRect l="-387760" t="-46386" r="0" b="-42614"/>
            </a:stretch>
          </a:blipFill>
        </p:spPr>
      </p:sp>
      <p:sp>
        <p:nvSpPr>
          <p:cNvPr name="Freeform 10" id="10"/>
          <p:cNvSpPr/>
          <p:nvPr/>
        </p:nvSpPr>
        <p:spPr>
          <a:xfrm flipH="false" flipV="false" rot="-5400000">
            <a:off x="15789926" y="6799569"/>
            <a:ext cx="1315901" cy="5658962"/>
          </a:xfrm>
          <a:custGeom>
            <a:avLst/>
            <a:gdLst/>
            <a:ahLst/>
            <a:cxnLst/>
            <a:rect r="r" b="b" t="t" l="l"/>
            <a:pathLst>
              <a:path h="5658962" w="1315901">
                <a:moveTo>
                  <a:pt x="0" y="0"/>
                </a:moveTo>
                <a:lnTo>
                  <a:pt x="1315901" y="0"/>
                </a:lnTo>
                <a:lnTo>
                  <a:pt x="1315901" y="5658961"/>
                </a:lnTo>
                <a:lnTo>
                  <a:pt x="0" y="5658961"/>
                </a:lnTo>
                <a:lnTo>
                  <a:pt x="0" y="0"/>
                </a:lnTo>
                <a:close/>
              </a:path>
            </a:pathLst>
          </a:custGeom>
          <a:blipFill>
            <a:blip r:embed="rId4"/>
            <a:stretch>
              <a:fillRect l="-455821" t="0" r="0" b="-45425"/>
            </a:stretch>
          </a:blipFill>
        </p:spPr>
      </p:sp>
      <p:sp>
        <p:nvSpPr>
          <p:cNvPr name="TextBox 11" id="11"/>
          <p:cNvSpPr txBox="true"/>
          <p:nvPr/>
        </p:nvSpPr>
        <p:spPr>
          <a:xfrm rot="0">
            <a:off x="967884" y="539477"/>
            <a:ext cx="15236033" cy="1035596"/>
          </a:xfrm>
          <a:prstGeom prst="rect">
            <a:avLst/>
          </a:prstGeom>
        </p:spPr>
        <p:txBody>
          <a:bodyPr anchor="t" rtlCol="false" tIns="0" lIns="0" bIns="0" rIns="0">
            <a:spAutoFit/>
          </a:bodyPr>
          <a:lstStyle/>
          <a:p>
            <a:pPr>
              <a:lnSpc>
                <a:spcPts val="8140"/>
              </a:lnSpc>
            </a:pPr>
            <a:r>
              <a:rPr lang="en-US" sz="7204">
                <a:solidFill>
                  <a:srgbClr val="FFFFFF"/>
                </a:solidFill>
                <a:latin typeface="Open Sauce Heavy"/>
              </a:rPr>
              <a:t>SQL injection and XSS</a:t>
            </a:r>
          </a:p>
        </p:txBody>
      </p:sp>
      <p:sp>
        <p:nvSpPr>
          <p:cNvPr name="TextBox 12" id="12"/>
          <p:cNvSpPr txBox="true"/>
          <p:nvPr/>
        </p:nvSpPr>
        <p:spPr>
          <a:xfrm rot="0">
            <a:off x="1169691" y="2520443"/>
            <a:ext cx="15882067" cy="2453612"/>
          </a:xfrm>
          <a:prstGeom prst="rect">
            <a:avLst/>
          </a:prstGeom>
        </p:spPr>
        <p:txBody>
          <a:bodyPr anchor="t" rtlCol="false" tIns="0" lIns="0" bIns="0" rIns="0">
            <a:spAutoFit/>
          </a:bodyPr>
          <a:lstStyle/>
          <a:p>
            <a:pPr>
              <a:lnSpc>
                <a:spcPts val="4936"/>
              </a:lnSpc>
            </a:pPr>
            <a:r>
              <a:rPr lang="en-US" sz="3526">
                <a:solidFill>
                  <a:srgbClr val="FFFFFF"/>
                </a:solidFill>
                <a:latin typeface="Open Sans Bold"/>
                <a:cs typeface="Open Sans Bold"/>
              </a:rPr>
              <a:t>SQL injection זהו כשתוקף מזריק קוד זדוני אל שרת ה DBומבצע פעולות זדוניות.</a:t>
            </a:r>
          </a:p>
          <a:p>
            <a:pPr>
              <a:lnSpc>
                <a:spcPts val="4936"/>
              </a:lnSpc>
            </a:pPr>
          </a:p>
          <a:p>
            <a:pPr>
              <a:lnSpc>
                <a:spcPts val="4936"/>
              </a:lnSpc>
            </a:pPr>
            <a:r>
              <a:rPr lang="en-US" sz="3526">
                <a:solidFill>
                  <a:srgbClr val="FFFFFF"/>
                </a:solidFill>
                <a:latin typeface="Open Sans Bold"/>
                <a:cs typeface="Open Sans Bold"/>
              </a:rPr>
              <a:t>כמו כן XSS (Cross-Site Scripting) זוהי תקיפה דרך צד לקוח באמצעות הזרקת קוד js.</a:t>
            </a:r>
          </a:p>
        </p:txBody>
      </p:sp>
      <p:pic>
        <p:nvPicPr>
          <p:cNvPr name="Picture 13" id="13">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306" t="34002" r="0" b="33307"/>
          <a:stretch>
            <a:fillRect/>
          </a:stretch>
        </p:blipFill>
        <p:spPr>
          <a:xfrm flipH="false" flipV="false" rot="0">
            <a:off x="2121546" y="5485600"/>
            <a:ext cx="9273726" cy="48014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Freeform 4" id="4"/>
          <p:cNvSpPr/>
          <p:nvPr/>
        </p:nvSpPr>
        <p:spPr>
          <a:xfrm flipH="false" flipV="false" rot="0">
            <a:off x="0" y="2607892"/>
            <a:ext cx="8059830" cy="5471137"/>
          </a:xfrm>
          <a:custGeom>
            <a:avLst/>
            <a:gdLst/>
            <a:ahLst/>
            <a:cxnLst/>
            <a:rect r="r" b="b" t="t" l="l"/>
            <a:pathLst>
              <a:path h="5471137" w="8059830">
                <a:moveTo>
                  <a:pt x="0" y="0"/>
                </a:moveTo>
                <a:lnTo>
                  <a:pt x="8059830" y="0"/>
                </a:lnTo>
                <a:lnTo>
                  <a:pt x="8059830" y="5471137"/>
                </a:lnTo>
                <a:lnTo>
                  <a:pt x="0" y="5471137"/>
                </a:lnTo>
                <a:lnTo>
                  <a:pt x="0" y="0"/>
                </a:lnTo>
                <a:close/>
              </a:path>
            </a:pathLst>
          </a:custGeom>
          <a:blipFill>
            <a:blip r:embed="rId4"/>
            <a:stretch>
              <a:fillRect l="0" t="0" r="0" b="0"/>
            </a:stretch>
          </a:blipFill>
        </p:spPr>
      </p:sp>
      <p:grpSp>
        <p:nvGrpSpPr>
          <p:cNvPr name="Group 5" id="5"/>
          <p:cNvGrpSpPr/>
          <p:nvPr/>
        </p:nvGrpSpPr>
        <p:grpSpPr>
          <a:xfrm rot="0">
            <a:off x="7876773" y="723422"/>
            <a:ext cx="9657676" cy="8840156"/>
            <a:chOff x="0" y="0"/>
            <a:chExt cx="2543586" cy="2328272"/>
          </a:xfrm>
        </p:grpSpPr>
        <p:sp>
          <p:nvSpPr>
            <p:cNvPr name="Freeform 6" id="6"/>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7" id="7"/>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Freeform 8" id="8"/>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5"/>
            <a:stretch>
              <a:fillRect l="-236784" t="-125652" r="0" b="0"/>
            </a:stretch>
          </a:blipFill>
        </p:spPr>
      </p:sp>
      <p:sp>
        <p:nvSpPr>
          <p:cNvPr name="TextBox 9" id="9"/>
          <p:cNvSpPr txBox="true"/>
          <p:nvPr/>
        </p:nvSpPr>
        <p:spPr>
          <a:xfrm rot="0">
            <a:off x="1801432" y="1226266"/>
            <a:ext cx="15236033" cy="1035596"/>
          </a:xfrm>
          <a:prstGeom prst="rect">
            <a:avLst/>
          </a:prstGeom>
        </p:spPr>
        <p:txBody>
          <a:bodyPr anchor="t" rtlCol="false" tIns="0" lIns="0" bIns="0" rIns="0">
            <a:spAutoFit/>
          </a:bodyPr>
          <a:lstStyle/>
          <a:p>
            <a:pPr>
              <a:lnSpc>
                <a:spcPts val="8140"/>
              </a:lnSpc>
            </a:pPr>
            <a:r>
              <a:rPr lang="en-US" sz="7204">
                <a:solidFill>
                  <a:srgbClr val="FFFFFF"/>
                </a:solidFill>
                <a:latin typeface="Open Sauce Heavy"/>
                <a:cs typeface="Open Sauce Heavy"/>
              </a:rPr>
              <a:t>כיצד למנוע XSS</a:t>
            </a:r>
          </a:p>
        </p:txBody>
      </p:sp>
      <p:sp>
        <p:nvSpPr>
          <p:cNvPr name="TextBox 10" id="10"/>
          <p:cNvSpPr txBox="true"/>
          <p:nvPr/>
        </p:nvSpPr>
        <p:spPr>
          <a:xfrm rot="0">
            <a:off x="8627634" y="2541217"/>
            <a:ext cx="8631666" cy="1833091"/>
          </a:xfrm>
          <a:prstGeom prst="rect">
            <a:avLst/>
          </a:prstGeom>
        </p:spPr>
        <p:txBody>
          <a:bodyPr anchor="t" rtlCol="false" tIns="0" lIns="0" bIns="0" rIns="0">
            <a:spAutoFit/>
          </a:bodyPr>
          <a:lstStyle/>
          <a:p>
            <a:pPr>
              <a:lnSpc>
                <a:spcPts val="4936"/>
              </a:lnSpc>
            </a:pPr>
            <a:r>
              <a:rPr lang="en-US" sz="3526">
                <a:solidFill>
                  <a:srgbClr val="FFFFFF"/>
                </a:solidFill>
                <a:latin typeface="Open Sans Bold"/>
                <a:cs typeface="Open Sans Bold"/>
              </a:rPr>
              <a:t>ניתן למנוע תקיפות של הזרקת קוד באמצעות ולידציות על שדות הקלט באתר, כך שלא יהיה ניתן להכניס טקסט שיכל קוד.</a:t>
            </a:r>
          </a:p>
        </p:txBody>
      </p:sp>
      <p:sp>
        <p:nvSpPr>
          <p:cNvPr name="TextBox 11" id="11"/>
          <p:cNvSpPr txBox="true"/>
          <p:nvPr/>
        </p:nvSpPr>
        <p:spPr>
          <a:xfrm rot="0">
            <a:off x="8790454" y="5601550"/>
            <a:ext cx="7830314" cy="2131573"/>
          </a:xfrm>
          <a:prstGeom prst="rect">
            <a:avLst/>
          </a:prstGeom>
        </p:spPr>
        <p:txBody>
          <a:bodyPr anchor="t" rtlCol="false" tIns="0" lIns="0" bIns="0" rIns="0">
            <a:spAutoFit/>
          </a:bodyPr>
          <a:lstStyle/>
          <a:p>
            <a:pPr>
              <a:lnSpc>
                <a:spcPts val="5717"/>
              </a:lnSpc>
            </a:pPr>
            <a:r>
              <a:rPr lang="en-US" sz="4083">
                <a:solidFill>
                  <a:srgbClr val="FFFFFF"/>
                </a:solidFill>
                <a:latin typeface="Open Sans Bold"/>
                <a:cs typeface="Open Sans Bold"/>
              </a:rPr>
              <a:t>גם בReact יש לחשוש ל XSS, לדוגמא התגית a עלולה להריץ קוד js.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DAF9IlZYIb0</dc:identifier>
  <dcterms:modified xsi:type="dcterms:W3CDTF">2011-08-01T06:04:30Z</dcterms:modified>
  <cp:revision>1</cp:revision>
  <dc:title>Black Minimalist Modern AI Robot Presentation</dc:title>
</cp:coreProperties>
</file>